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131"/>
  </p:notesMasterIdLst>
  <p:handoutMasterIdLst>
    <p:handoutMasterId r:id="rId13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Lst>
  <p:sldSz cx="9144000" cy="6858000" type="screen4x3"/>
  <p:notesSz cx="6858000" cy="9144000"/>
  <p:custDataLst>
    <p:tags r:id="rId1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84" autoAdjust="0"/>
    <p:restoredTop sz="67617" autoAdjust="0"/>
  </p:normalViewPr>
  <p:slideViewPr>
    <p:cSldViewPr snapToGrid="0">
      <p:cViewPr varScale="1">
        <p:scale>
          <a:sx n="65" d="100"/>
          <a:sy n="65" d="100"/>
        </p:scale>
        <p:origin x="1584" y="184"/>
      </p:cViewPr>
      <p:guideLst>
        <p:guide orient="horz" pos="2160"/>
        <p:guide pos="2880"/>
      </p:guideLst>
    </p:cSldViewPr>
  </p:slideViewPr>
  <p:notesTextViewPr>
    <p:cViewPr>
      <p:scale>
        <a:sx n="1" d="1"/>
        <a:sy n="1" d="1"/>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commentAuthors" Target="commentAuthors.xml"/><Relationship Id="rId139" Type="http://schemas.microsoft.com/office/2016/11/relationships/changesInfo" Target="changesInfos/changesInfo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notesMaster" Target="notesMasters/notesMaster1.xml"/><Relationship Id="rId136"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 chg="custSel modSld">
      <pc:chgData name="Sandra Johnson" userId="dec80153129495dc" providerId="LiveId" clId="{0B80A026-1A72-4389-A0BA-8C423C6210BD}" dt="2017-07-28T16:32:21.691" v="5"/>
      <pc:docMkLst>
        <pc:docMk/>
      </pc:docMkLst>
      <pc:sldChg chg="delSp">
        <pc:chgData name="Sandra Johnson" userId="dec80153129495dc" providerId="LiveId" clId="{0B80A026-1A72-4389-A0BA-8C423C6210BD}" dt="2017-07-28T15:48:13.391" v="0" actId="478"/>
        <pc:sldMkLst>
          <pc:docMk/>
          <pc:sldMk cId="1050542642" sldId="256"/>
        </pc:sldMkLst>
        <pc:spChg chg="del">
          <ac:chgData name="Sandra Johnson" userId="dec80153129495dc" providerId="LiveId" clId="{0B80A026-1A72-4389-A0BA-8C423C6210BD}" dt="2017-07-28T15:48:13.391" v="0" actId="478"/>
          <ac:spMkLst>
            <pc:docMk/>
            <pc:sldMk cId="1050542642" sldId="256"/>
            <ac:spMk id="8" creationId="{091D1411-45EB-4DB1-9119-32C90DF564DF}"/>
          </ac:spMkLst>
        </pc:spChg>
      </pc:sldChg>
      <pc:sldChg chg="addSp modSp">
        <pc:chgData name="Sandra Johnson" userId="dec80153129495dc" providerId="LiveId" clId="{0B80A026-1A72-4389-A0BA-8C423C6210BD}" dt="2017-07-28T15:48:13.391" v="0" actId="478"/>
        <pc:sldMkLst>
          <pc:docMk/>
          <pc:sldMk cId="2447686135" sldId="260"/>
        </pc:sldMkLst>
        <pc:spChg chg="add mod">
          <ac:chgData name="Sandra Johnson" userId="dec80153129495dc" providerId="LiveId" clId="{0B80A026-1A72-4389-A0BA-8C423C6210BD}" dt="2017-07-28T15:48:13.391" v="0" actId="478"/>
          <ac:spMkLst>
            <pc:docMk/>
            <pc:sldMk cId="2447686135" sldId="260"/>
            <ac:spMk id="2" creationId="{8859C444-51BE-413C-8C07-1775731DB9C4}"/>
          </ac:spMkLst>
        </pc:spChg>
      </pc:sldChg>
      <pc:sldChg chg="addSp modSp">
        <pc:chgData name="Sandra Johnson" userId="dec80153129495dc" providerId="LiveId" clId="{0B80A026-1A72-4389-A0BA-8C423C6210BD}" dt="2017-07-28T15:48:13.391" v="0" actId="478"/>
        <pc:sldMkLst>
          <pc:docMk/>
          <pc:sldMk cId="2998175235" sldId="261"/>
        </pc:sldMkLst>
        <pc:spChg chg="add mod">
          <ac:chgData name="Sandra Johnson" userId="dec80153129495dc" providerId="LiveId" clId="{0B80A026-1A72-4389-A0BA-8C423C6210BD}" dt="2017-07-28T15:48:13.391" v="0" actId="478"/>
          <ac:spMkLst>
            <pc:docMk/>
            <pc:sldMk cId="2998175235" sldId="261"/>
            <ac:spMk id="2" creationId="{37684E88-FA57-4134-BAB7-E535B885BFA3}"/>
          </ac:spMkLst>
        </pc:spChg>
      </pc:sldChg>
      <pc:sldChg chg="addSp modSp">
        <pc:chgData name="Sandra Johnson" userId="dec80153129495dc" providerId="LiveId" clId="{0B80A026-1A72-4389-A0BA-8C423C6210BD}" dt="2017-07-28T15:48:13.391" v="0" actId="478"/>
        <pc:sldMkLst>
          <pc:docMk/>
          <pc:sldMk cId="3140106642" sldId="262"/>
        </pc:sldMkLst>
        <pc:spChg chg="add mod">
          <ac:chgData name="Sandra Johnson" userId="dec80153129495dc" providerId="LiveId" clId="{0B80A026-1A72-4389-A0BA-8C423C6210BD}" dt="2017-07-28T15:48:13.391" v="0" actId="478"/>
          <ac:spMkLst>
            <pc:docMk/>
            <pc:sldMk cId="3140106642" sldId="262"/>
            <ac:spMk id="2" creationId="{D0BEA9BC-8C7B-4F6F-8B1D-CC655E38C95D}"/>
          </ac:spMkLst>
        </pc:spChg>
      </pc:sldChg>
      <pc:sldChg chg="addSp modSp">
        <pc:chgData name="Sandra Johnson" userId="dec80153129495dc" providerId="LiveId" clId="{0B80A026-1A72-4389-A0BA-8C423C6210BD}" dt="2017-07-28T15:48:13.391" v="0" actId="478"/>
        <pc:sldMkLst>
          <pc:docMk/>
          <pc:sldMk cId="1489303549" sldId="263"/>
        </pc:sldMkLst>
        <pc:spChg chg="add mod">
          <ac:chgData name="Sandra Johnson" userId="dec80153129495dc" providerId="LiveId" clId="{0B80A026-1A72-4389-A0BA-8C423C6210BD}" dt="2017-07-28T15:48:13.391" v="0" actId="478"/>
          <ac:spMkLst>
            <pc:docMk/>
            <pc:sldMk cId="1489303549" sldId="263"/>
            <ac:spMk id="2" creationId="{245D0DFF-F239-47B5-9CF2-B14D16EFB405}"/>
          </ac:spMkLst>
        </pc:spChg>
      </pc:sldChg>
      <pc:sldChg chg="addSp modSp">
        <pc:chgData name="Sandra Johnson" userId="dec80153129495dc" providerId="LiveId" clId="{0B80A026-1A72-4389-A0BA-8C423C6210BD}" dt="2017-07-28T15:48:13.391" v="0" actId="478"/>
        <pc:sldMkLst>
          <pc:docMk/>
          <pc:sldMk cId="1457534109" sldId="264"/>
        </pc:sldMkLst>
        <pc:spChg chg="add mod">
          <ac:chgData name="Sandra Johnson" userId="dec80153129495dc" providerId="LiveId" clId="{0B80A026-1A72-4389-A0BA-8C423C6210BD}" dt="2017-07-28T15:48:13.391" v="0" actId="478"/>
          <ac:spMkLst>
            <pc:docMk/>
            <pc:sldMk cId="1457534109" sldId="264"/>
            <ac:spMk id="2" creationId="{5CC88234-D477-47B4-A6EA-B12B3D5EE2AF}"/>
          </ac:spMkLst>
        </pc:spChg>
      </pc:sldChg>
      <pc:sldChg chg="addSp modSp">
        <pc:chgData name="Sandra Johnson" userId="dec80153129495dc" providerId="LiveId" clId="{0B80A026-1A72-4389-A0BA-8C423C6210BD}" dt="2017-07-28T15:48:13.391" v="0" actId="478"/>
        <pc:sldMkLst>
          <pc:docMk/>
          <pc:sldMk cId="2871937851" sldId="265"/>
        </pc:sldMkLst>
        <pc:spChg chg="add mod">
          <ac:chgData name="Sandra Johnson" userId="dec80153129495dc" providerId="LiveId" clId="{0B80A026-1A72-4389-A0BA-8C423C6210BD}" dt="2017-07-28T15:48:13.391" v="0" actId="478"/>
          <ac:spMkLst>
            <pc:docMk/>
            <pc:sldMk cId="2871937851" sldId="265"/>
            <ac:spMk id="2" creationId="{9F1F46EF-2104-4264-AD1B-B743C648E259}"/>
          </ac:spMkLst>
        </pc:spChg>
      </pc:sldChg>
      <pc:sldChg chg="addSp modSp">
        <pc:chgData name="Sandra Johnson" userId="dec80153129495dc" providerId="LiveId" clId="{0B80A026-1A72-4389-A0BA-8C423C6210BD}" dt="2017-07-28T15:48:13.391" v="0" actId="478"/>
        <pc:sldMkLst>
          <pc:docMk/>
          <pc:sldMk cId="2276674131" sldId="272"/>
        </pc:sldMkLst>
        <pc:spChg chg="add mod">
          <ac:chgData name="Sandra Johnson" userId="dec80153129495dc" providerId="LiveId" clId="{0B80A026-1A72-4389-A0BA-8C423C6210BD}" dt="2017-07-28T15:48:13.391" v="0" actId="478"/>
          <ac:spMkLst>
            <pc:docMk/>
            <pc:sldMk cId="2276674131" sldId="272"/>
            <ac:spMk id="2" creationId="{A81D5D95-A8D1-4C55-B45A-D9471BF8831E}"/>
          </ac:spMkLst>
        </pc:spChg>
      </pc:sldChg>
      <pc:sldChg chg="addSp modSp">
        <pc:chgData name="Sandra Johnson" userId="dec80153129495dc" providerId="LiveId" clId="{0B80A026-1A72-4389-A0BA-8C423C6210BD}" dt="2017-07-28T15:48:13.391" v="0" actId="478"/>
        <pc:sldMkLst>
          <pc:docMk/>
          <pc:sldMk cId="1405277850" sldId="274"/>
        </pc:sldMkLst>
        <pc:spChg chg="add mod">
          <ac:chgData name="Sandra Johnson" userId="dec80153129495dc" providerId="LiveId" clId="{0B80A026-1A72-4389-A0BA-8C423C6210BD}" dt="2017-07-28T15:48:13.391" v="0" actId="478"/>
          <ac:spMkLst>
            <pc:docMk/>
            <pc:sldMk cId="1405277850" sldId="274"/>
            <ac:spMk id="3" creationId="{9CE8A5D4-628D-4487-82FC-DF0BCA7F78CD}"/>
          </ac:spMkLst>
        </pc:spChg>
      </pc:sldChg>
      <pc:sldChg chg="addSp modSp">
        <pc:chgData name="Sandra Johnson" userId="dec80153129495dc" providerId="LiveId" clId="{0B80A026-1A72-4389-A0BA-8C423C6210BD}" dt="2017-07-28T15:48:13.391" v="0" actId="478"/>
        <pc:sldMkLst>
          <pc:docMk/>
          <pc:sldMk cId="2945259560" sldId="275"/>
        </pc:sldMkLst>
        <pc:spChg chg="add mod">
          <ac:chgData name="Sandra Johnson" userId="dec80153129495dc" providerId="LiveId" clId="{0B80A026-1A72-4389-A0BA-8C423C6210BD}" dt="2017-07-28T15:48:13.391" v="0" actId="478"/>
          <ac:spMkLst>
            <pc:docMk/>
            <pc:sldMk cId="2945259560" sldId="275"/>
            <ac:spMk id="4" creationId="{3654B757-4EE3-4FA8-97FD-604A680E34B9}"/>
          </ac:spMkLst>
        </pc:spChg>
      </pc:sldChg>
      <pc:sldChg chg="addSp modSp">
        <pc:chgData name="Sandra Johnson" userId="dec80153129495dc" providerId="LiveId" clId="{0B80A026-1A72-4389-A0BA-8C423C6210BD}" dt="2017-07-28T15:48:13.391" v="0" actId="478"/>
        <pc:sldMkLst>
          <pc:docMk/>
          <pc:sldMk cId="4264453257" sldId="276"/>
        </pc:sldMkLst>
        <pc:spChg chg="add mod">
          <ac:chgData name="Sandra Johnson" userId="dec80153129495dc" providerId="LiveId" clId="{0B80A026-1A72-4389-A0BA-8C423C6210BD}" dt="2017-07-28T15:48:13.391" v="0" actId="478"/>
          <ac:spMkLst>
            <pc:docMk/>
            <pc:sldMk cId="4264453257" sldId="276"/>
            <ac:spMk id="4" creationId="{13F92005-C7E7-4917-BB87-E02DC4D4A38E}"/>
          </ac:spMkLst>
        </pc:spChg>
      </pc:sldChg>
      <pc:sldChg chg="addSp modSp">
        <pc:chgData name="Sandra Johnson" userId="dec80153129495dc" providerId="LiveId" clId="{0B80A026-1A72-4389-A0BA-8C423C6210BD}" dt="2017-07-28T15:48:13.391" v="0" actId="478"/>
        <pc:sldMkLst>
          <pc:docMk/>
          <pc:sldMk cId="1089749849" sldId="277"/>
        </pc:sldMkLst>
        <pc:spChg chg="add mod">
          <ac:chgData name="Sandra Johnson" userId="dec80153129495dc" providerId="LiveId" clId="{0B80A026-1A72-4389-A0BA-8C423C6210BD}" dt="2017-07-28T15:48:13.391" v="0" actId="478"/>
          <ac:spMkLst>
            <pc:docMk/>
            <pc:sldMk cId="1089749849" sldId="277"/>
            <ac:spMk id="4" creationId="{B14CED1B-5850-42D1-A2F5-F2AF26C38B74}"/>
          </ac:spMkLst>
        </pc:spChg>
      </pc:sldChg>
      <pc:sldChg chg="addSp modSp">
        <pc:chgData name="Sandra Johnson" userId="dec80153129495dc" providerId="LiveId" clId="{0B80A026-1A72-4389-A0BA-8C423C6210BD}" dt="2017-07-28T15:48:13.391" v="0" actId="478"/>
        <pc:sldMkLst>
          <pc:docMk/>
          <pc:sldMk cId="157597033" sldId="278"/>
        </pc:sldMkLst>
        <pc:spChg chg="add mod">
          <ac:chgData name="Sandra Johnson" userId="dec80153129495dc" providerId="LiveId" clId="{0B80A026-1A72-4389-A0BA-8C423C6210BD}" dt="2017-07-28T15:48:13.391" v="0" actId="478"/>
          <ac:spMkLst>
            <pc:docMk/>
            <pc:sldMk cId="157597033" sldId="278"/>
            <ac:spMk id="2" creationId="{09D94D99-B5D0-48ED-8B5E-55DEF19EA5DC}"/>
          </ac:spMkLst>
        </pc:spChg>
      </pc:sldChg>
      <pc:sldChg chg="addSp modSp">
        <pc:chgData name="Sandra Johnson" userId="dec80153129495dc" providerId="LiveId" clId="{0B80A026-1A72-4389-A0BA-8C423C6210BD}" dt="2017-07-28T15:48:13.391" v="0" actId="478"/>
        <pc:sldMkLst>
          <pc:docMk/>
          <pc:sldMk cId="1478361422" sldId="279"/>
        </pc:sldMkLst>
        <pc:spChg chg="add mod">
          <ac:chgData name="Sandra Johnson" userId="dec80153129495dc" providerId="LiveId" clId="{0B80A026-1A72-4389-A0BA-8C423C6210BD}" dt="2017-07-28T15:48:13.391" v="0" actId="478"/>
          <ac:spMkLst>
            <pc:docMk/>
            <pc:sldMk cId="1478361422" sldId="279"/>
            <ac:spMk id="2" creationId="{8A1CC20E-8155-4742-A4C9-EED7C0FD1C37}"/>
          </ac:spMkLst>
        </pc:spChg>
      </pc:sldChg>
      <pc:sldChg chg="addSp modSp">
        <pc:chgData name="Sandra Johnson" userId="dec80153129495dc" providerId="LiveId" clId="{0B80A026-1A72-4389-A0BA-8C423C6210BD}" dt="2017-07-28T15:48:13.391" v="0" actId="478"/>
        <pc:sldMkLst>
          <pc:docMk/>
          <pc:sldMk cId="1296012343" sldId="280"/>
        </pc:sldMkLst>
        <pc:spChg chg="add mod">
          <ac:chgData name="Sandra Johnson" userId="dec80153129495dc" providerId="LiveId" clId="{0B80A026-1A72-4389-A0BA-8C423C6210BD}" dt="2017-07-28T15:48:13.391" v="0" actId="478"/>
          <ac:spMkLst>
            <pc:docMk/>
            <pc:sldMk cId="1296012343" sldId="280"/>
            <ac:spMk id="2" creationId="{215CFA46-8470-4CBE-B750-44AE463B41DA}"/>
          </ac:spMkLst>
        </pc:spChg>
      </pc:sldChg>
      <pc:sldChg chg="addSp modSp">
        <pc:chgData name="Sandra Johnson" userId="dec80153129495dc" providerId="LiveId" clId="{0B80A026-1A72-4389-A0BA-8C423C6210BD}" dt="2017-07-28T15:48:13.391" v="0" actId="478"/>
        <pc:sldMkLst>
          <pc:docMk/>
          <pc:sldMk cId="593767470" sldId="282"/>
        </pc:sldMkLst>
        <pc:spChg chg="add mod">
          <ac:chgData name="Sandra Johnson" userId="dec80153129495dc" providerId="LiveId" clId="{0B80A026-1A72-4389-A0BA-8C423C6210BD}" dt="2017-07-28T15:48:13.391" v="0" actId="478"/>
          <ac:spMkLst>
            <pc:docMk/>
            <pc:sldMk cId="593767470" sldId="282"/>
            <ac:spMk id="2" creationId="{CFED86EA-2AB6-4E5E-99A9-84C5536BD769}"/>
          </ac:spMkLst>
        </pc:spChg>
      </pc:sldChg>
      <pc:sldChg chg="addSp modSp">
        <pc:chgData name="Sandra Johnson" userId="dec80153129495dc" providerId="LiveId" clId="{0B80A026-1A72-4389-A0BA-8C423C6210BD}" dt="2017-07-28T15:48:13.391" v="0" actId="478"/>
        <pc:sldMkLst>
          <pc:docMk/>
          <pc:sldMk cId="1047926592" sldId="283"/>
        </pc:sldMkLst>
        <pc:spChg chg="add mod">
          <ac:chgData name="Sandra Johnson" userId="dec80153129495dc" providerId="LiveId" clId="{0B80A026-1A72-4389-A0BA-8C423C6210BD}" dt="2017-07-28T15:48:13.391" v="0" actId="478"/>
          <ac:spMkLst>
            <pc:docMk/>
            <pc:sldMk cId="1047926592" sldId="283"/>
            <ac:spMk id="2" creationId="{8329B982-A0B9-4C75-BEA4-20DCAE1EA834}"/>
          </ac:spMkLst>
        </pc:spChg>
      </pc:sldChg>
      <pc:sldChg chg="addSp modSp">
        <pc:chgData name="Sandra Johnson" userId="dec80153129495dc" providerId="LiveId" clId="{0B80A026-1A72-4389-A0BA-8C423C6210BD}" dt="2017-07-28T15:48:13.391" v="0" actId="478"/>
        <pc:sldMkLst>
          <pc:docMk/>
          <pc:sldMk cId="125424288" sldId="284"/>
        </pc:sldMkLst>
        <pc:spChg chg="add mod">
          <ac:chgData name="Sandra Johnson" userId="dec80153129495dc" providerId="LiveId" clId="{0B80A026-1A72-4389-A0BA-8C423C6210BD}" dt="2017-07-28T15:48:13.391" v="0" actId="478"/>
          <ac:spMkLst>
            <pc:docMk/>
            <pc:sldMk cId="125424288" sldId="284"/>
            <ac:spMk id="2" creationId="{7915E787-2535-4A81-A8A6-07348E24EF3A}"/>
          </ac:spMkLst>
        </pc:spChg>
      </pc:sldChg>
      <pc:sldChg chg="addSp modSp">
        <pc:chgData name="Sandra Johnson" userId="dec80153129495dc" providerId="LiveId" clId="{0B80A026-1A72-4389-A0BA-8C423C6210BD}" dt="2017-07-28T15:48:13.391" v="0" actId="478"/>
        <pc:sldMkLst>
          <pc:docMk/>
          <pc:sldMk cId="3109085612" sldId="285"/>
        </pc:sldMkLst>
        <pc:spChg chg="add mod">
          <ac:chgData name="Sandra Johnson" userId="dec80153129495dc" providerId="LiveId" clId="{0B80A026-1A72-4389-A0BA-8C423C6210BD}" dt="2017-07-28T15:48:13.391" v="0" actId="478"/>
          <ac:spMkLst>
            <pc:docMk/>
            <pc:sldMk cId="3109085612" sldId="285"/>
            <ac:spMk id="2" creationId="{8284110A-1DE8-4219-B4C4-530BC4C34C94}"/>
          </ac:spMkLst>
        </pc:spChg>
      </pc:sldChg>
      <pc:sldChg chg="addSp modSp">
        <pc:chgData name="Sandra Johnson" userId="dec80153129495dc" providerId="LiveId" clId="{0B80A026-1A72-4389-A0BA-8C423C6210BD}" dt="2017-07-28T15:48:13.391" v="0" actId="478"/>
        <pc:sldMkLst>
          <pc:docMk/>
          <pc:sldMk cId="1066749556" sldId="286"/>
        </pc:sldMkLst>
        <pc:spChg chg="add mod">
          <ac:chgData name="Sandra Johnson" userId="dec80153129495dc" providerId="LiveId" clId="{0B80A026-1A72-4389-A0BA-8C423C6210BD}" dt="2017-07-28T15:48:13.391" v="0" actId="478"/>
          <ac:spMkLst>
            <pc:docMk/>
            <pc:sldMk cId="1066749556" sldId="286"/>
            <ac:spMk id="2" creationId="{086D89F1-508C-4805-AC19-46AD8DD1C133}"/>
          </ac:spMkLst>
        </pc:spChg>
      </pc:sldChg>
      <pc:sldChg chg="addSp modSp">
        <pc:chgData name="Sandra Johnson" userId="dec80153129495dc" providerId="LiveId" clId="{0B80A026-1A72-4389-A0BA-8C423C6210BD}" dt="2017-07-28T15:48:13.391" v="0" actId="478"/>
        <pc:sldMkLst>
          <pc:docMk/>
          <pc:sldMk cId="3485362873" sldId="287"/>
        </pc:sldMkLst>
        <pc:spChg chg="add mod">
          <ac:chgData name="Sandra Johnson" userId="dec80153129495dc" providerId="LiveId" clId="{0B80A026-1A72-4389-A0BA-8C423C6210BD}" dt="2017-07-28T15:48:13.391" v="0" actId="478"/>
          <ac:spMkLst>
            <pc:docMk/>
            <pc:sldMk cId="3485362873" sldId="287"/>
            <ac:spMk id="2" creationId="{F83551F6-7EC1-4405-B8C0-91907D7E3590}"/>
          </ac:spMkLst>
        </pc:spChg>
      </pc:sldChg>
      <pc:sldChg chg="addSp modSp">
        <pc:chgData name="Sandra Johnson" userId="dec80153129495dc" providerId="LiveId" clId="{0B80A026-1A72-4389-A0BA-8C423C6210BD}" dt="2017-07-28T15:48:13.391" v="0" actId="478"/>
        <pc:sldMkLst>
          <pc:docMk/>
          <pc:sldMk cId="4217469223" sldId="288"/>
        </pc:sldMkLst>
        <pc:spChg chg="add mod">
          <ac:chgData name="Sandra Johnson" userId="dec80153129495dc" providerId="LiveId" clId="{0B80A026-1A72-4389-A0BA-8C423C6210BD}" dt="2017-07-28T15:48:13.391" v="0" actId="478"/>
          <ac:spMkLst>
            <pc:docMk/>
            <pc:sldMk cId="4217469223" sldId="288"/>
            <ac:spMk id="2" creationId="{FE4E8F15-6149-44E3-B7C8-BDC64609DF37}"/>
          </ac:spMkLst>
        </pc:spChg>
      </pc:sldChg>
      <pc:sldChg chg="addSp modSp">
        <pc:chgData name="Sandra Johnson" userId="dec80153129495dc" providerId="LiveId" clId="{0B80A026-1A72-4389-A0BA-8C423C6210BD}" dt="2017-07-28T15:48:13.391" v="0" actId="478"/>
        <pc:sldMkLst>
          <pc:docMk/>
          <pc:sldMk cId="182391349" sldId="289"/>
        </pc:sldMkLst>
        <pc:spChg chg="add mod">
          <ac:chgData name="Sandra Johnson" userId="dec80153129495dc" providerId="LiveId" clId="{0B80A026-1A72-4389-A0BA-8C423C6210BD}" dt="2017-07-28T15:48:13.391" v="0" actId="478"/>
          <ac:spMkLst>
            <pc:docMk/>
            <pc:sldMk cId="182391349" sldId="289"/>
            <ac:spMk id="2" creationId="{1222EE53-32FC-4F11-9098-1E462882BA57}"/>
          </ac:spMkLst>
        </pc:spChg>
      </pc:sldChg>
      <pc:sldChg chg="addSp modSp">
        <pc:chgData name="Sandra Johnson" userId="dec80153129495dc" providerId="LiveId" clId="{0B80A026-1A72-4389-A0BA-8C423C6210BD}" dt="2017-07-28T15:48:13.391" v="0" actId="478"/>
        <pc:sldMkLst>
          <pc:docMk/>
          <pc:sldMk cId="666739374" sldId="290"/>
        </pc:sldMkLst>
        <pc:spChg chg="add mod">
          <ac:chgData name="Sandra Johnson" userId="dec80153129495dc" providerId="LiveId" clId="{0B80A026-1A72-4389-A0BA-8C423C6210BD}" dt="2017-07-28T15:48:13.391" v="0" actId="478"/>
          <ac:spMkLst>
            <pc:docMk/>
            <pc:sldMk cId="666739374" sldId="290"/>
            <ac:spMk id="2" creationId="{FBE06561-1A3E-47F1-A1BE-60E8D29CDD73}"/>
          </ac:spMkLst>
        </pc:spChg>
      </pc:sldChg>
      <pc:sldChg chg="addSp modSp">
        <pc:chgData name="Sandra Johnson" userId="dec80153129495dc" providerId="LiveId" clId="{0B80A026-1A72-4389-A0BA-8C423C6210BD}" dt="2017-07-28T15:48:13.391" v="0" actId="478"/>
        <pc:sldMkLst>
          <pc:docMk/>
          <pc:sldMk cId="3285346498" sldId="291"/>
        </pc:sldMkLst>
        <pc:spChg chg="add mod">
          <ac:chgData name="Sandra Johnson" userId="dec80153129495dc" providerId="LiveId" clId="{0B80A026-1A72-4389-A0BA-8C423C6210BD}" dt="2017-07-28T15:48:13.391" v="0" actId="478"/>
          <ac:spMkLst>
            <pc:docMk/>
            <pc:sldMk cId="3285346498" sldId="291"/>
            <ac:spMk id="2" creationId="{F6B519BE-858E-42E1-A4F3-943675071AC5}"/>
          </ac:spMkLst>
        </pc:spChg>
      </pc:sldChg>
      <pc:sldChg chg="addSp delSp modSp">
        <pc:chgData name="Sandra Johnson" userId="dec80153129495dc" providerId="LiveId" clId="{0B80A026-1A72-4389-A0BA-8C423C6210BD}" dt="2017-07-28T16:01:56.142" v="1" actId="478"/>
        <pc:sldMkLst>
          <pc:docMk/>
          <pc:sldMk cId="3041376139" sldId="293"/>
        </pc:sldMkLst>
        <pc:spChg chg="add mod">
          <ac:chgData name="Sandra Johnson" userId="dec80153129495dc" providerId="LiveId" clId="{0B80A026-1A72-4389-A0BA-8C423C6210BD}" dt="2017-07-28T15:48:13.391" v="0" actId="478"/>
          <ac:spMkLst>
            <pc:docMk/>
            <pc:sldMk cId="3041376139" sldId="293"/>
            <ac:spMk id="2" creationId="{68C1FC51-A2EC-453E-B8CE-F35603D0C11C}"/>
          </ac:spMkLst>
        </pc:spChg>
        <pc:spChg chg="add mod">
          <ac:chgData name="Sandra Johnson" userId="dec80153129495dc" providerId="LiveId" clId="{0B80A026-1A72-4389-A0BA-8C423C6210BD}" dt="2017-07-28T16:01:56.142" v="1" actId="478"/>
          <ac:spMkLst>
            <pc:docMk/>
            <pc:sldMk cId="3041376139" sldId="293"/>
            <ac:spMk id="4" creationId="{DDF52C0F-481E-45AF-B7A3-3F5598B3302A}"/>
          </ac:spMkLst>
        </pc:spChg>
        <pc:spChg chg="del">
          <ac:chgData name="Sandra Johnson" userId="dec80153129495dc" providerId="LiveId" clId="{0B80A026-1A72-4389-A0BA-8C423C6210BD}" dt="2017-07-28T16:01:56.142" v="1" actId="478"/>
          <ac:spMkLst>
            <pc:docMk/>
            <pc:sldMk cId="3041376139" sldId="293"/>
            <ac:spMk id="14" creationId="{ED679621-7148-4290-872A-35BFF18EC819}"/>
          </ac:spMkLst>
        </pc:spChg>
      </pc:sldChg>
      <pc:sldChg chg="addSp modSp">
        <pc:chgData name="Sandra Johnson" userId="dec80153129495dc" providerId="LiveId" clId="{0B80A026-1A72-4389-A0BA-8C423C6210BD}" dt="2017-07-28T15:48:13.391" v="0" actId="478"/>
        <pc:sldMkLst>
          <pc:docMk/>
          <pc:sldMk cId="4145491084" sldId="294"/>
        </pc:sldMkLst>
        <pc:spChg chg="add mod">
          <ac:chgData name="Sandra Johnson" userId="dec80153129495dc" providerId="LiveId" clId="{0B80A026-1A72-4389-A0BA-8C423C6210BD}" dt="2017-07-28T15:48:13.391" v="0" actId="478"/>
          <ac:spMkLst>
            <pc:docMk/>
            <pc:sldMk cId="4145491084" sldId="294"/>
            <ac:spMk id="2" creationId="{C99F55A9-FE2A-4D47-B53B-6549B47CF0F1}"/>
          </ac:spMkLst>
        </pc:spChg>
      </pc:sldChg>
      <pc:sldChg chg="addSp modSp">
        <pc:chgData name="Sandra Johnson" userId="dec80153129495dc" providerId="LiveId" clId="{0B80A026-1A72-4389-A0BA-8C423C6210BD}" dt="2017-07-28T15:48:13.391" v="0" actId="478"/>
        <pc:sldMkLst>
          <pc:docMk/>
          <pc:sldMk cId="3277912635" sldId="295"/>
        </pc:sldMkLst>
        <pc:spChg chg="add mod">
          <ac:chgData name="Sandra Johnson" userId="dec80153129495dc" providerId="LiveId" clId="{0B80A026-1A72-4389-A0BA-8C423C6210BD}" dt="2017-07-28T15:48:13.391" v="0" actId="478"/>
          <ac:spMkLst>
            <pc:docMk/>
            <pc:sldMk cId="3277912635" sldId="295"/>
            <ac:spMk id="2" creationId="{DC394D0A-88FC-41CF-A910-A3FAEC647C3A}"/>
          </ac:spMkLst>
        </pc:spChg>
      </pc:sldChg>
      <pc:sldChg chg="addSp modSp">
        <pc:chgData name="Sandra Johnson" userId="dec80153129495dc" providerId="LiveId" clId="{0B80A026-1A72-4389-A0BA-8C423C6210BD}" dt="2017-07-28T15:48:13.391" v="0" actId="478"/>
        <pc:sldMkLst>
          <pc:docMk/>
          <pc:sldMk cId="3743451484" sldId="296"/>
        </pc:sldMkLst>
        <pc:spChg chg="add mod">
          <ac:chgData name="Sandra Johnson" userId="dec80153129495dc" providerId="LiveId" clId="{0B80A026-1A72-4389-A0BA-8C423C6210BD}" dt="2017-07-28T15:48:13.391" v="0" actId="478"/>
          <ac:spMkLst>
            <pc:docMk/>
            <pc:sldMk cId="3743451484" sldId="296"/>
            <ac:spMk id="2" creationId="{0AEAADED-BE1A-4A3D-93F6-7F251DC077E9}"/>
          </ac:spMkLst>
        </pc:spChg>
      </pc:sldChg>
      <pc:sldChg chg="addSp modSp">
        <pc:chgData name="Sandra Johnson" userId="dec80153129495dc" providerId="LiveId" clId="{0B80A026-1A72-4389-A0BA-8C423C6210BD}" dt="2017-07-28T15:48:13.391" v="0" actId="478"/>
        <pc:sldMkLst>
          <pc:docMk/>
          <pc:sldMk cId="4080778875" sldId="297"/>
        </pc:sldMkLst>
        <pc:spChg chg="add mod">
          <ac:chgData name="Sandra Johnson" userId="dec80153129495dc" providerId="LiveId" clId="{0B80A026-1A72-4389-A0BA-8C423C6210BD}" dt="2017-07-28T15:48:13.391" v="0" actId="478"/>
          <ac:spMkLst>
            <pc:docMk/>
            <pc:sldMk cId="4080778875" sldId="297"/>
            <ac:spMk id="2" creationId="{404941F5-AAFE-43B6-B8F6-127B66D58883}"/>
          </ac:spMkLst>
        </pc:spChg>
      </pc:sldChg>
      <pc:sldChg chg="addSp modSp">
        <pc:chgData name="Sandra Johnson" userId="dec80153129495dc" providerId="LiveId" clId="{0B80A026-1A72-4389-A0BA-8C423C6210BD}" dt="2017-07-28T15:48:13.391" v="0" actId="478"/>
        <pc:sldMkLst>
          <pc:docMk/>
          <pc:sldMk cId="650448318" sldId="298"/>
        </pc:sldMkLst>
        <pc:spChg chg="add mod">
          <ac:chgData name="Sandra Johnson" userId="dec80153129495dc" providerId="LiveId" clId="{0B80A026-1A72-4389-A0BA-8C423C6210BD}" dt="2017-07-28T15:48:13.391" v="0" actId="478"/>
          <ac:spMkLst>
            <pc:docMk/>
            <pc:sldMk cId="650448318" sldId="298"/>
            <ac:spMk id="2" creationId="{E57D3D79-1417-4DD7-85A5-CD20DE039033}"/>
          </ac:spMkLst>
        </pc:spChg>
      </pc:sldChg>
      <pc:sldChg chg="addSp modSp">
        <pc:chgData name="Sandra Johnson" userId="dec80153129495dc" providerId="LiveId" clId="{0B80A026-1A72-4389-A0BA-8C423C6210BD}" dt="2017-07-28T15:48:13.391" v="0" actId="478"/>
        <pc:sldMkLst>
          <pc:docMk/>
          <pc:sldMk cId="618846083" sldId="301"/>
        </pc:sldMkLst>
        <pc:spChg chg="add mod">
          <ac:chgData name="Sandra Johnson" userId="dec80153129495dc" providerId="LiveId" clId="{0B80A026-1A72-4389-A0BA-8C423C6210BD}" dt="2017-07-28T15:48:13.391" v="0" actId="478"/>
          <ac:spMkLst>
            <pc:docMk/>
            <pc:sldMk cId="618846083" sldId="301"/>
            <ac:spMk id="3" creationId="{0E9C3DAB-C053-4964-8F3E-9C05A5C00698}"/>
          </ac:spMkLst>
        </pc:spChg>
      </pc:sldChg>
      <pc:sldChg chg="addSp modSp">
        <pc:chgData name="Sandra Johnson" userId="dec80153129495dc" providerId="LiveId" clId="{0B80A026-1A72-4389-A0BA-8C423C6210BD}" dt="2017-07-28T15:48:13.391" v="0" actId="478"/>
        <pc:sldMkLst>
          <pc:docMk/>
          <pc:sldMk cId="3460085677" sldId="302"/>
        </pc:sldMkLst>
        <pc:spChg chg="add mod">
          <ac:chgData name="Sandra Johnson" userId="dec80153129495dc" providerId="LiveId" clId="{0B80A026-1A72-4389-A0BA-8C423C6210BD}" dt="2017-07-28T15:48:13.391" v="0" actId="478"/>
          <ac:spMkLst>
            <pc:docMk/>
            <pc:sldMk cId="3460085677" sldId="302"/>
            <ac:spMk id="2" creationId="{77E361C6-45DC-448E-928C-F22300E09BCE}"/>
          </ac:spMkLst>
        </pc:spChg>
      </pc:sldChg>
      <pc:sldChg chg="addSp modSp">
        <pc:chgData name="Sandra Johnson" userId="dec80153129495dc" providerId="LiveId" clId="{0B80A026-1A72-4389-A0BA-8C423C6210BD}" dt="2017-07-28T15:48:13.391" v="0" actId="478"/>
        <pc:sldMkLst>
          <pc:docMk/>
          <pc:sldMk cId="3761092869" sldId="303"/>
        </pc:sldMkLst>
        <pc:spChg chg="add mod">
          <ac:chgData name="Sandra Johnson" userId="dec80153129495dc" providerId="LiveId" clId="{0B80A026-1A72-4389-A0BA-8C423C6210BD}" dt="2017-07-28T15:48:13.391" v="0" actId="478"/>
          <ac:spMkLst>
            <pc:docMk/>
            <pc:sldMk cId="3761092869" sldId="303"/>
            <ac:spMk id="2" creationId="{294BF17D-6B3E-4E7C-AF22-5C6D4AF44E7A}"/>
          </ac:spMkLst>
        </pc:spChg>
      </pc:sldChg>
      <pc:sldChg chg="addSp modSp">
        <pc:chgData name="Sandra Johnson" userId="dec80153129495dc" providerId="LiveId" clId="{0B80A026-1A72-4389-A0BA-8C423C6210BD}" dt="2017-07-28T15:48:13.391" v="0" actId="478"/>
        <pc:sldMkLst>
          <pc:docMk/>
          <pc:sldMk cId="3754623094" sldId="305"/>
        </pc:sldMkLst>
        <pc:spChg chg="add mod">
          <ac:chgData name="Sandra Johnson" userId="dec80153129495dc" providerId="LiveId" clId="{0B80A026-1A72-4389-A0BA-8C423C6210BD}" dt="2017-07-28T15:48:13.391" v="0" actId="478"/>
          <ac:spMkLst>
            <pc:docMk/>
            <pc:sldMk cId="3754623094" sldId="305"/>
            <ac:spMk id="2" creationId="{14A862B0-7C53-443F-B18E-4E6761FAD331}"/>
          </ac:spMkLst>
        </pc:spChg>
      </pc:sldChg>
      <pc:sldChg chg="addSp modSp">
        <pc:chgData name="Sandra Johnson" userId="dec80153129495dc" providerId="LiveId" clId="{0B80A026-1A72-4389-A0BA-8C423C6210BD}" dt="2017-07-28T15:48:13.391" v="0" actId="478"/>
        <pc:sldMkLst>
          <pc:docMk/>
          <pc:sldMk cId="4230216519" sldId="307"/>
        </pc:sldMkLst>
        <pc:spChg chg="add mod">
          <ac:chgData name="Sandra Johnson" userId="dec80153129495dc" providerId="LiveId" clId="{0B80A026-1A72-4389-A0BA-8C423C6210BD}" dt="2017-07-28T15:48:13.391" v="0" actId="478"/>
          <ac:spMkLst>
            <pc:docMk/>
            <pc:sldMk cId="4230216519" sldId="307"/>
            <ac:spMk id="2" creationId="{CA68187E-24E0-4B98-8CD1-352A94E5EEE3}"/>
          </ac:spMkLst>
        </pc:spChg>
      </pc:sldChg>
      <pc:sldChg chg="addSp modSp">
        <pc:chgData name="Sandra Johnson" userId="dec80153129495dc" providerId="LiveId" clId="{0B80A026-1A72-4389-A0BA-8C423C6210BD}" dt="2017-07-28T15:48:13.391" v="0" actId="478"/>
        <pc:sldMkLst>
          <pc:docMk/>
          <pc:sldMk cId="3412565503" sldId="310"/>
        </pc:sldMkLst>
        <pc:spChg chg="add mod">
          <ac:chgData name="Sandra Johnson" userId="dec80153129495dc" providerId="LiveId" clId="{0B80A026-1A72-4389-A0BA-8C423C6210BD}" dt="2017-07-28T15:48:13.391" v="0" actId="478"/>
          <ac:spMkLst>
            <pc:docMk/>
            <pc:sldMk cId="3412565503" sldId="310"/>
            <ac:spMk id="3" creationId="{2F7ECC15-CA64-4825-924C-4ED8EF2F9011}"/>
          </ac:spMkLst>
        </pc:spChg>
      </pc:sldChg>
      <pc:sldChg chg="addSp modSp">
        <pc:chgData name="Sandra Johnson" userId="dec80153129495dc" providerId="LiveId" clId="{0B80A026-1A72-4389-A0BA-8C423C6210BD}" dt="2017-07-28T15:48:13.391" v="0" actId="478"/>
        <pc:sldMkLst>
          <pc:docMk/>
          <pc:sldMk cId="1075014117" sldId="311"/>
        </pc:sldMkLst>
        <pc:spChg chg="add mod">
          <ac:chgData name="Sandra Johnson" userId="dec80153129495dc" providerId="LiveId" clId="{0B80A026-1A72-4389-A0BA-8C423C6210BD}" dt="2017-07-28T15:48:13.391" v="0" actId="478"/>
          <ac:spMkLst>
            <pc:docMk/>
            <pc:sldMk cId="1075014117" sldId="311"/>
            <ac:spMk id="3" creationId="{9B81231B-FAC6-4B68-A69F-2D208119DCA9}"/>
          </ac:spMkLst>
        </pc:spChg>
      </pc:sldChg>
      <pc:sldChg chg="addSp modSp">
        <pc:chgData name="Sandra Johnson" userId="dec80153129495dc" providerId="LiveId" clId="{0B80A026-1A72-4389-A0BA-8C423C6210BD}" dt="2017-07-28T15:48:13.391" v="0" actId="478"/>
        <pc:sldMkLst>
          <pc:docMk/>
          <pc:sldMk cId="1986680747" sldId="312"/>
        </pc:sldMkLst>
        <pc:spChg chg="add mod">
          <ac:chgData name="Sandra Johnson" userId="dec80153129495dc" providerId="LiveId" clId="{0B80A026-1A72-4389-A0BA-8C423C6210BD}" dt="2017-07-28T15:48:13.391" v="0" actId="478"/>
          <ac:spMkLst>
            <pc:docMk/>
            <pc:sldMk cId="1986680747" sldId="312"/>
            <ac:spMk id="3" creationId="{68F923F7-F5F3-4713-8FB8-A4879E6ACE2E}"/>
          </ac:spMkLst>
        </pc:spChg>
      </pc:sldChg>
      <pc:sldChg chg="addSp modSp">
        <pc:chgData name="Sandra Johnson" userId="dec80153129495dc" providerId="LiveId" clId="{0B80A026-1A72-4389-A0BA-8C423C6210BD}" dt="2017-07-28T15:48:13.391" v="0" actId="478"/>
        <pc:sldMkLst>
          <pc:docMk/>
          <pc:sldMk cId="3815978431" sldId="313"/>
        </pc:sldMkLst>
        <pc:spChg chg="add mod">
          <ac:chgData name="Sandra Johnson" userId="dec80153129495dc" providerId="LiveId" clId="{0B80A026-1A72-4389-A0BA-8C423C6210BD}" dt="2017-07-28T15:48:13.391" v="0" actId="478"/>
          <ac:spMkLst>
            <pc:docMk/>
            <pc:sldMk cId="3815978431" sldId="313"/>
            <ac:spMk id="3" creationId="{14C63EAE-C143-4AD0-A56C-D99BF989BB18}"/>
          </ac:spMkLst>
        </pc:spChg>
      </pc:sldChg>
      <pc:sldChg chg="addSp modSp">
        <pc:chgData name="Sandra Johnson" userId="dec80153129495dc" providerId="LiveId" clId="{0B80A026-1A72-4389-A0BA-8C423C6210BD}" dt="2017-07-28T15:48:13.391" v="0" actId="478"/>
        <pc:sldMkLst>
          <pc:docMk/>
          <pc:sldMk cId="2685139138" sldId="314"/>
        </pc:sldMkLst>
        <pc:spChg chg="add mod">
          <ac:chgData name="Sandra Johnson" userId="dec80153129495dc" providerId="LiveId" clId="{0B80A026-1A72-4389-A0BA-8C423C6210BD}" dt="2017-07-28T15:48:13.391" v="0" actId="478"/>
          <ac:spMkLst>
            <pc:docMk/>
            <pc:sldMk cId="2685139138" sldId="314"/>
            <ac:spMk id="3" creationId="{865625BD-D52D-4DF1-8D4D-F4B03B57D066}"/>
          </ac:spMkLst>
        </pc:spChg>
      </pc:sldChg>
      <pc:sldChg chg="addSp modSp">
        <pc:chgData name="Sandra Johnson" userId="dec80153129495dc" providerId="LiveId" clId="{0B80A026-1A72-4389-A0BA-8C423C6210BD}" dt="2017-07-28T15:48:13.391" v="0" actId="478"/>
        <pc:sldMkLst>
          <pc:docMk/>
          <pc:sldMk cId="1622320880" sldId="316"/>
        </pc:sldMkLst>
        <pc:spChg chg="add mod">
          <ac:chgData name="Sandra Johnson" userId="dec80153129495dc" providerId="LiveId" clId="{0B80A026-1A72-4389-A0BA-8C423C6210BD}" dt="2017-07-28T15:48:13.391" v="0" actId="478"/>
          <ac:spMkLst>
            <pc:docMk/>
            <pc:sldMk cId="1622320880" sldId="316"/>
            <ac:spMk id="2" creationId="{0A588129-F109-44EA-99F8-B3F0D1014068}"/>
          </ac:spMkLst>
        </pc:spChg>
      </pc:sldChg>
      <pc:sldChg chg="addSp delSp modSp">
        <pc:chgData name="Sandra Johnson" userId="dec80153129495dc" providerId="LiveId" clId="{0B80A026-1A72-4389-A0BA-8C423C6210BD}" dt="2017-07-28T16:32:21.691" v="5"/>
        <pc:sldMkLst>
          <pc:docMk/>
          <pc:sldMk cId="2037164336" sldId="318"/>
        </pc:sldMkLst>
        <pc:spChg chg="del">
          <ac:chgData name="Sandra Johnson" userId="dec80153129495dc" providerId="LiveId" clId="{0B80A026-1A72-4389-A0BA-8C423C6210BD}" dt="2017-07-28T16:32:16.334" v="2" actId="478"/>
          <ac:spMkLst>
            <pc:docMk/>
            <pc:sldMk cId="2037164336" sldId="318"/>
            <ac:spMk id="3" creationId="{1E5E04A4-90D7-4320-AA18-B1365650EC0B}"/>
          </ac:spMkLst>
        </pc:spChg>
        <pc:spChg chg="add mod">
          <ac:chgData name="Sandra Johnson" userId="dec80153129495dc" providerId="LiveId" clId="{0B80A026-1A72-4389-A0BA-8C423C6210BD}" dt="2017-07-28T15:48:13.391" v="0" actId="478"/>
          <ac:spMkLst>
            <pc:docMk/>
            <pc:sldMk cId="2037164336" sldId="318"/>
            <ac:spMk id="4" creationId="{B41198E1-0D25-42DC-A897-5D083CB9C8BC}"/>
          </ac:spMkLst>
        </pc:spChg>
        <pc:spChg chg="del mod">
          <ac:chgData name="Sandra Johnson" userId="dec80153129495dc" providerId="LiveId" clId="{0B80A026-1A72-4389-A0BA-8C423C6210BD}" dt="2017-07-28T16:32:19.844" v="4" actId="478"/>
          <ac:spMkLst>
            <pc:docMk/>
            <pc:sldMk cId="2037164336" sldId="318"/>
            <ac:spMk id="11" creationId="{F28FFC2A-38BB-4188-AF8D-2E0A31784B96}"/>
          </ac:spMkLst>
        </pc:spChg>
        <pc:grpChg chg="add">
          <ac:chgData name="Sandra Johnson" userId="dec80153129495dc" providerId="LiveId" clId="{0B80A026-1A72-4389-A0BA-8C423C6210BD}" dt="2017-07-28T16:32:21.691" v="5"/>
          <ac:grpSpMkLst>
            <pc:docMk/>
            <pc:sldMk cId="2037164336" sldId="318"/>
            <ac:grpSpMk id="10" creationId="{5405557E-1109-46EF-8981-F3D1D10E76CF}"/>
          </ac:grpSpMkLst>
        </pc:grpChg>
        <pc:picChg chg="del">
          <ac:chgData name="Sandra Johnson" userId="dec80153129495dc" providerId="LiveId" clId="{0B80A026-1A72-4389-A0BA-8C423C6210BD}" dt="2017-07-28T16:32:16.334" v="2" actId="478"/>
          <ac:picMkLst>
            <pc:docMk/>
            <pc:sldMk cId="2037164336" sldId="318"/>
            <ac:picMk id="2" creationId="{87649128-1177-4447-A28C-245BFCCDBB5F}"/>
          </ac:picMkLst>
        </pc:picChg>
      </pc:sldChg>
      <pc:sldChg chg="addSp modSp">
        <pc:chgData name="Sandra Johnson" userId="dec80153129495dc" providerId="LiveId" clId="{0B80A026-1A72-4389-A0BA-8C423C6210BD}" dt="2017-07-28T15:48:13.391" v="0" actId="478"/>
        <pc:sldMkLst>
          <pc:docMk/>
          <pc:sldMk cId="478385006" sldId="320"/>
        </pc:sldMkLst>
        <pc:spChg chg="add mod">
          <ac:chgData name="Sandra Johnson" userId="dec80153129495dc" providerId="LiveId" clId="{0B80A026-1A72-4389-A0BA-8C423C6210BD}" dt="2017-07-28T15:48:13.391" v="0" actId="478"/>
          <ac:spMkLst>
            <pc:docMk/>
            <pc:sldMk cId="478385006" sldId="320"/>
            <ac:spMk id="30" creationId="{FEDC7185-89C2-400C-AD27-FF34E2BF3389}"/>
          </ac:spMkLst>
        </pc:spChg>
      </pc:sldChg>
      <pc:sldChg chg="addSp modSp">
        <pc:chgData name="Sandra Johnson" userId="dec80153129495dc" providerId="LiveId" clId="{0B80A026-1A72-4389-A0BA-8C423C6210BD}" dt="2017-07-28T15:48:13.391" v="0" actId="478"/>
        <pc:sldMkLst>
          <pc:docMk/>
          <pc:sldMk cId="791213858" sldId="325"/>
        </pc:sldMkLst>
        <pc:spChg chg="add mod">
          <ac:chgData name="Sandra Johnson" userId="dec80153129495dc" providerId="LiveId" clId="{0B80A026-1A72-4389-A0BA-8C423C6210BD}" dt="2017-07-28T15:48:13.391" v="0" actId="478"/>
          <ac:spMkLst>
            <pc:docMk/>
            <pc:sldMk cId="791213858" sldId="325"/>
            <ac:spMk id="5" creationId="{B560D214-462A-4EA9-9CBC-F947CA004899}"/>
          </ac:spMkLst>
        </pc:spChg>
      </pc:sldChg>
      <pc:sldChg chg="addSp modSp">
        <pc:chgData name="Sandra Johnson" userId="dec80153129495dc" providerId="LiveId" clId="{0B80A026-1A72-4389-A0BA-8C423C6210BD}" dt="2017-07-28T15:48:13.391" v="0" actId="478"/>
        <pc:sldMkLst>
          <pc:docMk/>
          <pc:sldMk cId="49275516" sldId="326"/>
        </pc:sldMkLst>
        <pc:spChg chg="add mod">
          <ac:chgData name="Sandra Johnson" userId="dec80153129495dc" providerId="LiveId" clId="{0B80A026-1A72-4389-A0BA-8C423C6210BD}" dt="2017-07-28T15:48:13.391" v="0" actId="478"/>
          <ac:spMkLst>
            <pc:docMk/>
            <pc:sldMk cId="49275516" sldId="326"/>
            <ac:spMk id="3" creationId="{BCCA8FDD-A849-4724-9030-E6C74095CFE9}"/>
          </ac:spMkLst>
        </pc:spChg>
      </pc:sldChg>
      <pc:sldChg chg="addSp modSp">
        <pc:chgData name="Sandra Johnson" userId="dec80153129495dc" providerId="LiveId" clId="{0B80A026-1A72-4389-A0BA-8C423C6210BD}" dt="2017-07-28T15:48:13.391" v="0" actId="478"/>
        <pc:sldMkLst>
          <pc:docMk/>
          <pc:sldMk cId="2636440259" sldId="329"/>
        </pc:sldMkLst>
        <pc:spChg chg="add mod">
          <ac:chgData name="Sandra Johnson" userId="dec80153129495dc" providerId="LiveId" clId="{0B80A026-1A72-4389-A0BA-8C423C6210BD}" dt="2017-07-28T15:48:13.391" v="0" actId="478"/>
          <ac:spMkLst>
            <pc:docMk/>
            <pc:sldMk cId="2636440259" sldId="329"/>
            <ac:spMk id="6" creationId="{E77DA625-0F86-4521-84EB-6A992423141C}"/>
          </ac:spMkLst>
        </pc:spChg>
      </pc:sldChg>
      <pc:sldChg chg="addSp modSp">
        <pc:chgData name="Sandra Johnson" userId="dec80153129495dc" providerId="LiveId" clId="{0B80A026-1A72-4389-A0BA-8C423C6210BD}" dt="2017-07-28T15:48:13.391" v="0" actId="478"/>
        <pc:sldMkLst>
          <pc:docMk/>
          <pc:sldMk cId="3566492995" sldId="330"/>
        </pc:sldMkLst>
        <pc:spChg chg="add mod">
          <ac:chgData name="Sandra Johnson" userId="dec80153129495dc" providerId="LiveId" clId="{0B80A026-1A72-4389-A0BA-8C423C6210BD}" dt="2017-07-28T15:48:13.391" v="0" actId="478"/>
          <ac:spMkLst>
            <pc:docMk/>
            <pc:sldMk cId="3566492995" sldId="330"/>
            <ac:spMk id="6" creationId="{14C2FCF6-3107-4C35-B19D-7D58591D5616}"/>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6/25/18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6/25/18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Images obtained from Pixabay at these links.
https://pixabay.com/en/keyboard-shift-leave-computer-1621104/
https://pixabay.com/en/door-open-wall-open-door-home-1756960/
</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Logos obtained from this link. http://www.aemk.org/wp-content/uploads/2017/10/techlogos.png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Learn more at this link. https://www.openshift.com/products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More information on the services on the next page.
Openshift services image obtained from this link. https://www.openshift.com/products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You may contact Red Hat®  directly for more information at this link. https://www.openshift.com/about/contact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There will also be separate developer requirements for the development of your applications.
For the lab exercises for Openshift, participants will only need a Github account and computer system with internet activity to start the exercise.
Participants will need a text editor other than notepad installed to their system starting with Openshift Lab 2.2.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Learn more at this link. https://www.openshift.com/products
</a:t>
            </a:r>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Quote obtained from this link._ https://www.openshift.com/products
</a:t>
            </a:r>
            <a:r>
              <a:rPr b="1"/>
              <a:t>Participant notes:
</a:t>
            </a:r>
            <a:r>
              <a:t>
You may contact Red Hat®  directly for more information at this link.  https://www.openshift.com/about/contact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These host requirements are not applicable if you are not hosting the server.
Information and image obtained from this link. https://docs.openshift.com/container-platform/3.9/install_config/install/stand_alone_registry.html
</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participant notes.
More detailed information on the next page.
Technologies supported screenshot obtained from this link. https://www.openshift.com/products/online/
</a:t>
            </a:r>
            <a:r>
              <a:rPr b="1"/>
              <a:t>Participant notes:
</a:t>
            </a:r>
            <a:r>
              <a:t>
See complete list of languages supported at this link. https://www.openshift.com/products/features/containers/#online3
</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Screenshot obtained from this link. https://www.openshift.com/products/features/containers/#online3
</a:t>
            </a:r>
            <a:r>
              <a:rPr b="1"/>
              <a:t>Participant notes:
</a:t>
            </a:r>
            <a:r>
              <a:t>
Technologies supported by Openshift Dedicated at this link.
https://www.openshift.com/products/features/containers/#dedicated
Technologies supported by Openshift Container Platform at this link.
https://www.openshift.com/products/features/containers/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Openshift logo obtained from this link. https://cdn2.hubspot.net/hubfs/4305976/images/openshift-legacy/logos/openshift/Logotype_RH_OpenShift_wLogo_RGB_Black.png?t=1527889942328
Openshift quote obtained from this link. https://www.openshift.com/products
</a:t>
            </a: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Quote obtained from this link. https://www.openshift.com/products/online/
Image obtained from web console at this link. https://console.starter-us-west-1.openshift.com/console/catalog
</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During the Openshift Labs, participants will have the opportunity to explore the web console with a free starter plan.
Screenshot obtained from a view of user web console under project.
https://console.starter-us-west-1.openshift.com/console/catalog
</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 helpful tutorial for installing Openshift tools is found at this link. https://blog.openshift.com/installing-oc-tools-windows/
</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The lab exercises show how to install and use basic git commands.
</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Screenshot obtained from a view of user web console under project.
https://console.starter-us-west-1.openshift.com/console/catalog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PaaS means "Platform as a Service" -- a type of cloud computing services. https://en.wikipedia.org/wiki/Platform_as_a_service
Matt D' Angelo Business.com obtained from this link. https://www.business.com/reviews/openshift/
</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PaaS means "Platform as a Service" -- a type of cloud computing services. https://en.wikipedia.org/wiki/Platform_as_a_service
Aivann Carlo Cariaga review obtained from this link. https://www.trustradius.com/products/openshift/reviews
</a:t>
            </a:r>
          </a:p>
        </p:txBody>
      </p:sp>
      <p:sp>
        <p:nvSpPr>
          <p:cNvPr id="4" name="Slide Number Placeholder 3"/>
          <p:cNvSpPr>
            <a:spLocks noGrp="1"/>
          </p:cNvSpPr>
          <p:nvPr>
            <p:ph type="sldNum" sz="quarter" idx="5"/>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Builds are a compiled or executable programs.  See this link on builds. https://docs.openshift.com/container-platform/3.9/architecture/core_concepts/builds_and_image_streams.html#builds
Information about Openshift architecture obtained from this link. https://docs.openshift.com/container-platform/3.9/architecture/index.html
</a:t>
            </a:r>
            <a:r>
              <a:rPr b="1"/>
              <a:t>Participant notes:
</a:t>
            </a:r>
            <a:r>
              <a:t>
Scaling of the applications means deploying and managing of an increasing number of instances of the application.
</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Infrastructure components:
Containers and images - such as Docker container images.
Pods
a Kubernetes subunit
One or more container in a functioning virtual unit - this allows the containers to communicate with each other.
Services - define sets of pods and policies of when/how to access them.
Node - a single server unit consisting of pods and services.
Replication Controllers - monitor multiple instances of replicas of pods to make sure they are running.  If there are insufficient replicas of a pod operating, the replication controller will increase the number of functioning pods to the required number.
Routes - allow users to access a service by a host name, such as a web address.
User - humans or machines/software interacting with the Openshift Container Platform.
Information obtained from these sites.
https://docs.openshift.com/container-platform/3.9/architecture/core_concepts/index.html
https://docs.openshift.com/container-platform/3.9/architecture/core_concepts/pods_and_services.html#architecture-core-concepts-pods-and-services
https://kubernetes.io/docs/concepts/services-networking/service/#defining-a-service
https://docs.openshift.com/container-platform/3.9/architecture/core_concepts/deployments.html#architecture-core-concepts-deployments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Image obtained from Openshift from this link. https://docs.openshift.com/container-platform/3.9/architecture/index.html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Image by author Sdhabeger (2010). Obtained from this link. https://commons.wikimedia.org/wiki/File:Cloud_Services.gif
</a:t>
            </a:r>
            <a:r>
              <a:rPr b="1"/>
              <a:t>Participant notes:
</a:t>
            </a:r>
            <a:r>
              <a:t>
Cloud vendors generally offer different options of their services and most of the Cloud vendors will give you different options of services which may include Iaas, Paas, Saas.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CI/CD stands for continuous integration and continuous delivery.  Jenkins Pipeline is an example of CI/CD.
Read more about CI/CD at the AWS website at this link.
https://aws.amazon.com/getting-started/projects/set-up-ci-cd-pipeline/
</a:t>
            </a: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Description of numbers on the image above. These allow you to:
1 Project selector - switch between projects
2 Search Bar - search through the catalog
3 Add to Project (top right) - create a new application or service
4 Top Right - view notifications
5 Overview Tab (current view) - see details of current project
6 Applications Tab - review and work with application components
7 Builds Tab - review and take action on project builds and images
8 Resources Tab - review resources and quota
9 Storage Tab - review and manage storage for your project
10 Monitoring Tab - review logs and notifications
11 Catalog Tab - go to the catalog.
Image and information obtained from Openshift site at this link. https://docs.openshift.com/online/architecture/infrastructure_components/web_console.html#architecture-infrastructure-components-web-console
</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You may now proceed to the Openshift Labs starting with Lab 1.1.
</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Recommended to cover the "Introduction to Openshift" presentation and Openshift Labs 1.1, 1.2, 1.3 prior to this section.
Lab 2.1 gives an introduction to using the CLI interface.
Images obtained from Pixabay at these links.
https://pixabay.com/en/keyboard-shift-leave-computer-1621104/
https://pixabay.com/en/door-open-wall-open-door-home-1756960/
</a:t>
            </a:r>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Openshift Lab 1.3 shows you how to install the CLI.
Openshift Lab 2.1 helps to introduce some of the basic CLI commands.
</a:t>
            </a:r>
          </a:p>
        </p:txBody>
      </p:sp>
      <p:sp>
        <p:nvSpPr>
          <p:cNvPr id="4" name="Slide Number Placeholder 3"/>
          <p:cNvSpPr>
            <a:spLocks noGrp="1"/>
          </p:cNvSpPr>
          <p:nvPr>
            <p:ph type="sldNum" sz="quarter" idx="5"/>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Openshift Lab 2.1 gives specific instructions on how to login.
</a:t>
            </a:r>
          </a:p>
        </p:txBody>
      </p:sp>
      <p:sp>
        <p:nvSpPr>
          <p:cNvPr id="4" name="Slide Number Placeholder 3"/>
          <p:cNvSpPr>
            <a:spLocks noGrp="1"/>
          </p:cNvSpPr>
          <p:nvPr>
            <p:ph type="sldNum" sz="quarter" idx="5"/>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When typing the help command, if you need, you can increase the size of the command prompt or terminal window so you can read it more easily.
You can use the --help flag to get help on any of the available commands.
</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When typing the above commands, replace "my-project" with the name of your project.
Objects includes applications, services, resources, stored data, etc.
The Openshift Online free starter plan allows you to have only one project a time.
If you have any existing projects, the "oc" command will assign yout o one project at a time. All of your commands will automatically affect the project which you are working on.
Lab 2.1 reviews the project related commands.
Learn more about projects at https://docs.openshift.com/enterprise/3.2/admin_guide/managing_projects.html
</a:t>
            </a:r>
          </a:p>
        </p:txBody>
      </p:sp>
      <p:sp>
        <p:nvSpPr>
          <p:cNvPr id="4" name="Slide Number Placeholder 3"/>
          <p:cNvSpPr>
            <a:spLocks noGrp="1"/>
          </p:cNvSpPr>
          <p:nvPr>
            <p:ph type="sldNum" sz="quarter" idx="5"/>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Read more information about the options for creating an app at this link. https://docs.openshift.com/online/dev_guide/application_lifecycle/new_app.html
Read more about templates at this link. https://docs.openshift.com/enterprise/3.0/dev_guide/new_app.html#specifying-a-template
</a:t>
            </a:r>
          </a:p>
        </p:txBody>
      </p:sp>
      <p:sp>
        <p:nvSpPr>
          <p:cNvPr id="4" name="Slide Number Placeholder 3"/>
          <p:cNvSpPr>
            <a:spLocks noGrp="1"/>
          </p:cNvSpPr>
          <p:nvPr>
            <p:ph type="sldNum" sz="quarter" idx="5"/>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Image retrieved from this link. https://pixabay.com/en/welcome-words-greeting-language-905562/
</a:t>
            </a:r>
            <a:r>
              <a:rPr b="1"/>
              <a:t>Participant notes:
</a:t>
            </a:r>
            <a:r>
              <a:t>
For more information see these links. https://www.openshift.com/products/features/containers/
https://docs.openshift.com/online/dev_guide/migrating_applications/support_guide.html
</a:t>
            </a: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Read more about databases at this link.
https://docs.openshift.com/online/dev_guide/migrating_applications/database_applications.html#migrating-database-applications-supported-databases
</a:t>
            </a:r>
          </a:p>
        </p:txBody>
      </p:sp>
      <p:sp>
        <p:nvSpPr>
          <p:cNvPr id="4" name="Slide Number Placeholder 3"/>
          <p:cNvSpPr>
            <a:spLocks noGrp="1"/>
          </p:cNvSpPr>
          <p:nvPr>
            <p:ph type="sldNum" sz="quarter" idx="5"/>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Participant notes:
</a:t>
            </a:r>
            <a:r>
              <a:t>
Container image files are also supported.
For more information see this link.https://www.openshift.com/products/features/containers/
https://docs.openshift.com/online/dev_guide/migrating_applications/support_guide.html
</a:t>
            </a:r>
          </a:p>
        </p:txBody>
      </p:sp>
      <p:sp>
        <p:nvSpPr>
          <p:cNvPr id="4" name="Slide Number Placeholder 3"/>
          <p:cNvSpPr>
            <a:spLocks noGrp="1"/>
          </p:cNvSpPr>
          <p:nvPr>
            <p:ph type="sldNum" sz="quarter" idx="5"/>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Openshift Lab 1.2 walks through the process of deploying a simple Node.js application from source code in a repository using the Web Console.
Openshift Lab 2.1 walks through the process of deploying the same app using the CLI.
</a:t>
            </a:r>
            <a:r>
              <a:rPr b="1"/>
              <a:t>Participant notes:
</a:t>
            </a:r>
            <a:r>
              <a:t>
You can add an application or other object to your Openshift project by selecting the type of item in the catalog on the Openshift Web Console.   This will open up a window in which you will specify the configuration data and the repository URL or path to the source code.
</a:t>
            </a:r>
          </a:p>
        </p:txBody>
      </p:sp>
      <p:sp>
        <p:nvSpPr>
          <p:cNvPr id="4" name="Slide Number Placeholder 3"/>
          <p:cNvSpPr>
            <a:spLocks noGrp="1"/>
          </p:cNvSpPr>
          <p:nvPr>
            <p:ph type="sldNum" sz="quarter" idx="5"/>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If using CLI you must first use the oc login command before you can use the oc new-app command.  Instructions in Lab 2.1
The oc new-app command automatically detects the language of the source file.
For the oc new-app commands instead of /path/to/your/source/code you will put your actual local path of the source code.
Access this link for more information on creating an app.
https://docs.openshift.com/online/dev_guide/application_lifecycle/new_app.html
</a:t>
            </a:r>
          </a:p>
        </p:txBody>
      </p:sp>
      <p:sp>
        <p:nvSpPr>
          <p:cNvPr id="4" name="Slide Number Placeholder 3"/>
          <p:cNvSpPr>
            <a:spLocks noGrp="1"/>
          </p:cNvSpPr>
          <p:nvPr>
            <p:ph type="sldNum" sz="quarter" idx="5"/>
          </p:nvPr>
        </p:nvSpPr>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Pipeline image obtained from https://pixabay.com/en/right-wrong-button-thumbs-up-1712994/
</a:t>
            </a:r>
            <a:r>
              <a:rPr b="1"/>
              <a:t>Participant notes:
</a:t>
            </a:r>
            <a:r>
              <a:t>
The Pipeline workflow information needs to be documented in a Jenkinsfile which will be either in the Buildconfig file for your app, or in a separate file which is referenced to in the Buildconfig file.
Information of Pipeline builds at this link. https://docs.openshift.com/online/architecture/core_concepts/builds_and_image_streams.html#pipeline-build
Information on Jenkins at this link.
https://jenkins.io/doc/book/pipeline/
</a:t>
            </a:r>
          </a:p>
        </p:txBody>
      </p:sp>
      <p:sp>
        <p:nvSpPr>
          <p:cNvPr id="4" name="Slide Number Placeholder 3"/>
          <p:cNvSpPr>
            <a:spLocks noGrp="1"/>
          </p:cNvSpPr>
          <p:nvPr>
            <p:ph type="sldNum" sz="quarter" idx="5"/>
          </p:nvPr>
        </p:nvSpPr>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Openshift searches for a Jenkinsfile in the root directory of the source repository.  If it finds it, Openshift will automatically select the Pipeline Build Strategy.   If not, it will automatically select the Source-to-Image (S2I) strategy.
Access this link for more Information
https://docs.openshift.com/online/dev_guide/application_lifecycle/new_app.html
</a:t>
            </a:r>
          </a:p>
        </p:txBody>
      </p:sp>
      <p:sp>
        <p:nvSpPr>
          <p:cNvPr id="4" name="Slide Number Placeholder 3"/>
          <p:cNvSpPr>
            <a:spLocks noGrp="1"/>
          </p:cNvSpPr>
          <p:nvPr>
            <p:ph type="sldNum" sz="quarter" idx="5"/>
          </p:nvPr>
        </p:nvSpPr>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Learn more about building an app at this link. https://docs.openshift.com/online/dev_guide/application_lifecycle/new_app.html
Learn more about templates at this link.
https://docs.openshift.com/online/dev_guide/templates.html#dev-guide-templates
</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Openshift is a relevant example of PaaS.
</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Learn more about building an app at this link. https://docs.openshift.com/online/dev_guide/application_lifecycle/new_app.html
</a:t>
            </a:r>
          </a:p>
        </p:txBody>
      </p:sp>
      <p:sp>
        <p:nvSpPr>
          <p:cNvPr id="4" name="Slide Number Placeholder 3"/>
          <p:cNvSpPr>
            <a:spLocks noGrp="1"/>
          </p:cNvSpPr>
          <p:nvPr>
            <p:ph type="sldNum" sz="quarter" idx="5"/>
          </p:nvPr>
        </p:nvSpPr>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Detailed information on setting environmental variables at this link. https://docs.openshift.com/online/dev_guide/environment_variables.html#dev-guide-environment-variables
</a:t>
            </a:r>
          </a:p>
        </p:txBody>
      </p:sp>
      <p:sp>
        <p:nvSpPr>
          <p:cNvPr id="4" name="Slide Number Placeholder 3"/>
          <p:cNvSpPr>
            <a:spLocks noGrp="1"/>
          </p:cNvSpPr>
          <p:nvPr>
            <p:ph type="sldNum" sz="quarter" idx="5"/>
          </p:nvPr>
        </p:nvSpPr>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See this link for more information.
https://docs.openshift.com/online/getting_started/beyond_the_basics.html#getting-started-beyond-the-basics
</a:t>
            </a:r>
          </a:p>
        </p:txBody>
      </p:sp>
      <p:sp>
        <p:nvSpPr>
          <p:cNvPr id="4" name="Slide Number Placeholder 3"/>
          <p:cNvSpPr>
            <a:spLocks noGrp="1"/>
          </p:cNvSpPr>
          <p:nvPr>
            <p:ph type="sldNum" sz="quarter" idx="5"/>
          </p:nvPr>
        </p:nvSpPr>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Learn more about this process from these links. https://docs.openshift.com/online/getting_started/beyond_the_basics.html#getting-started-beyond-the-basics
https://docs.openshift.com/online/dev_guide/routes.html
</a:t>
            </a:r>
          </a:p>
        </p:txBody>
      </p:sp>
      <p:sp>
        <p:nvSpPr>
          <p:cNvPr id="4" name="Slide Number Placeholder 3"/>
          <p:cNvSpPr>
            <a:spLocks noGrp="1"/>
          </p:cNvSpPr>
          <p:nvPr>
            <p:ph type="sldNum" sz="quarter" idx="5"/>
          </p:nvPr>
        </p:nvSpPr>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Image obtained from https://pixabay.com/en/tools-do-it-yourself-hammer-498202/
</a:t>
            </a:r>
          </a:p>
        </p:txBody>
      </p:sp>
      <p:sp>
        <p:nvSpPr>
          <p:cNvPr id="4" name="Slide Number Placeholder 3"/>
          <p:cNvSpPr>
            <a:spLocks noGrp="1"/>
          </p:cNvSpPr>
          <p:nvPr>
            <p:ph type="sldNum" sz="quarter" idx="5"/>
          </p:nvPr>
        </p:nvSpPr>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Images obtained from https://pixabay.com/en/hook-fish-fisherman-fishing-hobby-159682/
https://pixabay.com/en/world-wide-web-www-lettering-world-341418/
</a:t>
            </a:r>
            <a:r>
              <a:rPr b="1"/>
              <a:t>Participant notes:
</a:t>
            </a:r>
            <a:r>
              <a:t>
The simplest way to use a webhook involves copying the webhook link from the Openshift web console, and pasting it on your Github website account. Once this is successfully set up, changes to the application on the server will be automatically updated when you push your changes to the Github repository.
Openshift Lab 1.2 Step 4 describes the process of applying the webhook to your Github account.
It is also possible to get the webhook URL and secret using the command line interface.
You can also use other repositories besides Github if you prefer.
</a:t>
            </a:r>
          </a:p>
        </p:txBody>
      </p:sp>
      <p:sp>
        <p:nvSpPr>
          <p:cNvPr id="4" name="Slide Number Placeholder 3"/>
          <p:cNvSpPr>
            <a:spLocks noGrp="1"/>
          </p:cNvSpPr>
          <p:nvPr>
            <p:ph type="sldNum" sz="quarter" idx="5"/>
          </p:nvPr>
        </p:nvSpPr>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Image obtained from https://pixabay.com/en/cog-wheels-gear-wheel-machine-2125183/
</a:t>
            </a:r>
          </a:p>
        </p:txBody>
      </p:sp>
      <p:sp>
        <p:nvSpPr>
          <p:cNvPr id="4" name="Slide Number Placeholder 3"/>
          <p:cNvSpPr>
            <a:spLocks noGrp="1"/>
          </p:cNvSpPr>
          <p:nvPr>
            <p:ph type="sldNum" sz="quarter" idx="5"/>
          </p:nvPr>
        </p:nvSpPr>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An image change trigger will automatically rebuild the app when the a new image is available.
A Configuration change trigger will automatically rebuild the app when a configuration file, such as BuildConfig file is updated.
Openshift Lab 2.2 will walk through the process of editing BuildConfig and DeploymentConfig files.
Read more about builds and buildconfig files at https://docs.openshift.com/online/dev_guide/builds/index.html
https://blog.openshift.com/working-openshift-configurations/
</a:t>
            </a:r>
          </a:p>
        </p:txBody>
      </p:sp>
      <p:sp>
        <p:nvSpPr>
          <p:cNvPr id="4" name="Slide Number Placeholder 3"/>
          <p:cNvSpPr>
            <a:spLocks noGrp="1"/>
          </p:cNvSpPr>
          <p:nvPr>
            <p:ph type="sldNum" sz="quarter" idx="5"/>
          </p:nvPr>
        </p:nvSpPr>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Openshift Lab 2.2 will walk through the process of editing BuildConfig and DeploymentConfig files.
More information about DeploymentConfig files available at https://docs.openshift.com/online/dev_guide/deployments/how_deployments_work.html
</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Openshift Lab 2.3 will walk through the process of creating a PVC and editing the configuration file.
</a:t>
            </a:r>
          </a:p>
        </p:txBody>
      </p:sp>
      <p:sp>
        <p:nvSpPr>
          <p:cNvPr id="4" name="Slide Number Placeholder 3"/>
          <p:cNvSpPr>
            <a:spLocks noGrp="1"/>
          </p:cNvSpPr>
          <p:nvPr>
            <p:ph type="sldNum" sz="quarter" idx="5"/>
          </p:nvPr>
        </p:nvSpPr>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Image obtained from this link. https://pixabay.com/en/treasure-chest-chain-castle-brown-3005312/
</a:t>
            </a:r>
          </a:p>
        </p:txBody>
      </p:sp>
      <p:sp>
        <p:nvSpPr>
          <p:cNvPr id="4" name="Slide Number Placeholder 3"/>
          <p:cNvSpPr>
            <a:spLocks noGrp="1"/>
          </p:cNvSpPr>
          <p:nvPr>
            <p:ph type="sldNum" sz="quarter" idx="5"/>
          </p:nvPr>
        </p:nvSpPr>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Once you have created a secret file, the pods can refer to that secret in the pod files.
You can also easily create a secret file through the Web Console under REsources / Secrets.
For more information on secrets, visit https://docs.openshift.com/online/dev_guide/secrets.html
</a:t>
            </a:r>
          </a:p>
        </p:txBody>
      </p:sp>
      <p:sp>
        <p:nvSpPr>
          <p:cNvPr id="4" name="Slide Number Placeholder 3"/>
          <p:cNvSpPr>
            <a:spLocks noGrp="1"/>
          </p:cNvSpPr>
          <p:nvPr>
            <p:ph type="sldNum" sz="quarter" idx="5"/>
          </p:nvPr>
        </p:nvSpPr>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Image obtained from https://pixabay.com/en/investigation-stethoscope-to-listen-2458540/
</a:t>
            </a:r>
          </a:p>
        </p:txBody>
      </p:sp>
      <p:sp>
        <p:nvSpPr>
          <p:cNvPr id="4" name="Slide Number Placeholder 3"/>
          <p:cNvSpPr>
            <a:spLocks noGrp="1"/>
          </p:cNvSpPr>
          <p:nvPr>
            <p:ph type="sldNum" sz="quarter" idx="5"/>
          </p:nvPr>
        </p:nvSpPr>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Participants can now complete the Openshift labs 2.1 and 2.2.
</a:t>
            </a:r>
            <a:r>
              <a:rPr b="1"/>
              <a:t>Participant notes:
</a:t>
            </a:r>
            <a:r>
              <a:t>
You can also add or edit health checks by editing the DeploymentConfig file.
Read the following for more information on health checks. https://docs.openshift.com/online/dev_guide/application_health.html
Read the following link for more information on "oc set probe":
https://www.mankier.com/1/oc-set-probe
</a:t>
            </a:r>
          </a:p>
        </p:txBody>
      </p:sp>
      <p:sp>
        <p:nvSpPr>
          <p:cNvPr id="4" name="Slide Number Placeholder 3"/>
          <p:cNvSpPr>
            <a:spLocks noGrp="1"/>
          </p:cNvSpPr>
          <p:nvPr>
            <p:ph type="sldNum" sz="quarter" idx="5"/>
          </p:nvPr>
        </p:nvSpPr>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It is recommended for participants to complete the Openshift_Intro and Openshift_Part_2 presentations and the Openshift Labs 1.1 - 2.3 prior starting this module.
Images obtained from Pixabay at these links.
https://pixabay.com/en/keyboard-shift-leave-computer-1621104/
https://pixabay.com/en/door-open-wall-open-door-home-1756960/
</a:t>
            </a:r>
          </a:p>
        </p:txBody>
      </p:sp>
      <p:sp>
        <p:nvSpPr>
          <p:cNvPr id="4" name="Slide Number Placeholder 3"/>
          <p:cNvSpPr>
            <a:spLocks noGrp="1"/>
          </p:cNvSpPr>
          <p:nvPr>
            <p:ph type="sldNum" sz="quarter" idx="5"/>
          </p:nvPr>
        </p:nvSpPr>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Image obtained from the following link. https://pixabay.com/en/horizontal-old-weights-old-scale-930716/
</a:t>
            </a:r>
            <a:r>
              <a:rPr b="1"/>
              <a:t>Participant notes:
</a:t>
            </a:r>
            <a:r>
              <a:t>
We will now review some of the components of the architecture used in Openshift.
</a:t>
            </a:r>
          </a:p>
        </p:txBody>
      </p:sp>
      <p:sp>
        <p:nvSpPr>
          <p:cNvPr id="4" name="Slide Number Placeholder 3"/>
          <p:cNvSpPr>
            <a:spLocks noGrp="1"/>
          </p:cNvSpPr>
          <p:nvPr>
            <p:ph type="sldNum" sz="quarter" idx="5"/>
          </p:nvPr>
        </p:nvSpPr>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Information obtained from the following.
Duncan, J., Osborne, J. (2018). Openshift In Action.  Manning Publications: Shelter Island, NY.  www.allitebooks.com
https://kubernetes.io/docs/concepts/workloads/pods/pod/
Image obtained from the following link. https://pixabay.com/en/twins-two-peas-in-a-pod-pea-pod-1147613/
</a:t>
            </a:r>
          </a:p>
        </p:txBody>
      </p:sp>
      <p:sp>
        <p:nvSpPr>
          <p:cNvPr id="4" name="Slide Number Placeholder 3"/>
          <p:cNvSpPr>
            <a:spLocks noGrp="1"/>
          </p:cNvSpPr>
          <p:nvPr>
            <p:ph type="sldNum" sz="quarter" idx="5"/>
          </p:nvPr>
        </p:nvSpPr>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Information obtained from the following.
Duncan, J., Osborne, J. (2018). Openshift In Action.  Manning Publications: Shelter Island, NY.  www.allitebooks.com
https://docs.openshift.com/container-platform/3.9/architecture/core_concepts/pods_and_services.html#architecture-core-concepts-pods-and-services
https://kubernetes.io/docs/concepts/services-networking/service/#defining-a-service
</a:t>
            </a:r>
          </a:p>
        </p:txBody>
      </p:sp>
      <p:sp>
        <p:nvSpPr>
          <p:cNvPr id="4" name="Slide Number Placeholder 3"/>
          <p:cNvSpPr>
            <a:spLocks noGrp="1"/>
          </p:cNvSpPr>
          <p:nvPr>
            <p:ph type="sldNum" sz="quarter" idx="5"/>
          </p:nvPr>
        </p:nvSpPr>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Information obtained from the following.
Duncan, J., Osborne, J. (2018). Openshift In Action.  Manning Publications: Shelter Island, NY.  www.allitebooks.com
</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Information about container obtained from Docker website at this link.
https://www.docker.com/what-container
</a:t>
            </a:r>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the following.
Duncan, J., Osborne, J. (2018). Openshift In Action.  Manning Publications: Shelter Island, NY.  www.allitebooks.com
</a:t>
            </a:r>
            <a:r>
              <a:rPr b="1"/>
              <a:t>Participant notes:
</a:t>
            </a:r>
            <a:r>
              <a:t>
You can also abbreviate "replicationcontrollers" with "rc".
</a:t>
            </a:r>
          </a:p>
        </p:txBody>
      </p:sp>
      <p:sp>
        <p:nvSpPr>
          <p:cNvPr id="4" name="Slide Number Placeholder 3"/>
          <p:cNvSpPr>
            <a:spLocks noGrp="1"/>
          </p:cNvSpPr>
          <p:nvPr>
            <p:ph type="sldNum" sz="quarter" idx="5"/>
          </p:nvPr>
        </p:nvSpPr>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Information obtained from the following.
Duncan, J., Osborne, J. (2018). Openshift In Action.  Manning Publications: Shelter Island, NY.  www.allitebooks.com
</a:t>
            </a:r>
          </a:p>
        </p:txBody>
      </p:sp>
      <p:sp>
        <p:nvSpPr>
          <p:cNvPr id="4" name="Slide Number Placeholder 3"/>
          <p:cNvSpPr>
            <a:spLocks noGrp="1"/>
          </p:cNvSpPr>
          <p:nvPr>
            <p:ph type="sldNum" sz="quarter" idx="5"/>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the following.
Duncan, J., Osborne, J. (2018). Openshift In Action.  Manning Publications: Shelter Island, NY.  www.allitebooks.com
</a:t>
            </a:r>
            <a:r>
              <a:rPr b="1"/>
              <a:t>Participant notes:
</a:t>
            </a:r>
            <a:r>
              <a:t>
In the example pictured here, you would change the number of replicas by changing the number "1" on line 16 to the desired number and save and update the DeploymentConfig file.
</a:t>
            </a:r>
          </a:p>
        </p:txBody>
      </p:sp>
      <p:sp>
        <p:nvSpPr>
          <p:cNvPr id="4" name="Slide Number Placeholder 3"/>
          <p:cNvSpPr>
            <a:spLocks noGrp="1"/>
          </p:cNvSpPr>
          <p:nvPr>
            <p:ph type="sldNum" sz="quarter" idx="5"/>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the following.
Duncan, J., Osborne, J. (2018). Openshift In Action.  Manning Publications: Shelter Island, NY.  www.allitebooks.com
</a:t>
            </a:r>
            <a:r>
              <a:rPr b="1"/>
              <a:t>Participant notes:
</a:t>
            </a:r>
            <a:r>
              <a:t>
When you are in the Web Console managing your project, you can change the number of replicas:
Click on Applications, then click on Deployments.
Click on the name of the deployment you want to change.
Click the configuration tab.
Then you can click the pencil next to the "1 replica" and put in the number of replicas you would like.
Keep in mind that the actual number of replicas which will be running depend on the amount of the server resources available and also on the need.
</a:t>
            </a:r>
          </a:p>
        </p:txBody>
      </p:sp>
      <p:sp>
        <p:nvSpPr>
          <p:cNvPr id="4" name="Slide Number Placeholder 3"/>
          <p:cNvSpPr>
            <a:spLocks noGrp="1"/>
          </p:cNvSpPr>
          <p:nvPr>
            <p:ph type="sldNum" sz="quarter" idx="5"/>
          </p:nvPr>
        </p:nvSpPr>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the following.
Duncan, J., Osborne, J. (2018). Openshift In Action.  Manning Publications: Shelter Island, NY.  www.allitebooks.com
</a:t>
            </a:r>
            <a:r>
              <a:rPr b="1"/>
              <a:t>Participant notes:
</a:t>
            </a:r>
            <a:r>
              <a:t>
Keep in mind that the actual number of replicas which will be running depend on the amount of the server resources available and also on the need.
</a:t>
            </a:r>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the following.
Duncan, J., Osborne, J. (2018). Openshift In Action.  Manning Publications: Shelter Island, NY.  www.allitebooks.com
</a:t>
            </a:r>
            <a:r>
              <a:rPr b="1"/>
              <a:t>Participant notes:
</a:t>
            </a:r>
            <a:r>
              <a:t>
You can also view or save a copy of the replication controller configuration files in the same way you can with other configuration files using the "oc edit rc" and "oc get rc" commands.
</a:t>
            </a:r>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the following.
Duncan, J., Osborne, J. (2018). Openshift In Action. Pages 162-164. Manning Publications: Shelter Island, NY.  www.allitebooks.com
Image obtained from the following.
https://pixabay.com/en/database-data-technology-1928236/
</a:t>
            </a:r>
            <a:r>
              <a:rPr b="1"/>
              <a:t>Participant notes:
</a:t>
            </a:r>
            <a:r>
              <a:t>
The simplest way to install a database with a stateful set is to create it using a template designed for a stateful set database.
You can use the "oc scale" command to scale the database, but you need to specify "statefulsets" in the command like in this example.
"oc scale statefulsets mongodb --replicas=5"
If you create a stateful set of a Mongdb database, it will create multiple replicas of the Mongodb pods.
</a:t>
            </a:r>
          </a:p>
        </p:txBody>
      </p:sp>
      <p:sp>
        <p:nvSpPr>
          <p:cNvPr id="4" name="Slide Number Placeholder 3"/>
          <p:cNvSpPr>
            <a:spLocks noGrp="1"/>
          </p:cNvSpPr>
          <p:nvPr>
            <p:ph type="sldNum" sz="quarter" idx="5"/>
          </p:nvPr>
        </p:nvSpPr>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the following.
https://docs.openshift.com/online/dev_guide/pod_autoscaling.html
</a:t>
            </a:r>
            <a:r>
              <a:rPr b="1"/>
              <a:t>Participant notes:
</a:t>
            </a:r>
            <a:r>
              <a:t>
Use the "oc get hpa" command to check the status of the autoscaling function. HPA stands for "horizontal pod autoscaler."
</a:t>
            </a:r>
          </a:p>
        </p:txBody>
      </p:sp>
      <p:sp>
        <p:nvSpPr>
          <p:cNvPr id="4" name="Slide Number Placeholder 3"/>
          <p:cNvSpPr>
            <a:spLocks noGrp="1"/>
          </p:cNvSpPr>
          <p:nvPr>
            <p:ph type="sldNum" sz="quarter" idx="5"/>
          </p:nvPr>
        </p:nvSpPr>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the following.
Duncan, J., Osborne, J. (2018). Openshift In Action. Pages 147-167. Manning Publications: Shelter Island, NY.  www.allitebooks.com
https://www.techopedia.com/definition/17/clustering-databases
Image obtained from the following.
https://pixabay.com/en/grapes-bunch-fruit-viticulture-2151467/
</a:t>
            </a:r>
            <a:r>
              <a:rPr b="1"/>
              <a:t>Participant notes:
</a:t>
            </a:r>
            <a:r>
              <a:t>
Openshift in Action is a book which is an excellent resource for a more detailed explanation on clustering an application. (Please refer to
Openshift in Action, chapter 8, pages 147-167&gt;)
The book provides an explanation of how to use clustering in an application.  The chapter also gives the link to a template of a Wildfly application which can be used as an example of application clustering.  Below is the URL referenced to as a template.
https://github.com/elephantscale/openshift-cluster-example
Information obtained from the following book.
Duncan, J., Osborne, J. (2018). Openshift In Action. Pages 147-167. Manning Publications: Shelter Island, NY.  www.allitebooks.com
</a:t>
            </a:r>
          </a:p>
        </p:txBody>
      </p:sp>
      <p:sp>
        <p:nvSpPr>
          <p:cNvPr id="4" name="Slide Number Placeholder 3"/>
          <p:cNvSpPr>
            <a:spLocks noGrp="1"/>
          </p:cNvSpPr>
          <p:nvPr>
            <p:ph type="sldNum" sz="quarter" idx="5"/>
          </p:nvPr>
        </p:nvSpPr>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view the participant notes.
Information obtained from the following.
https://docs.openshift.com/online/architecture/core_concepts/pods_and_services.html
</a:t>
            </a:r>
            <a:r>
              <a:rPr b="1"/>
              <a:t>Participant notes:
</a:t>
            </a:r>
            <a:r>
              <a:t>
Openshift Lab 2.3 describes how to view and edit the pod object definition files.
</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Logos obtained from this link. http://www.aemk.org/wp-content/uploads/2017/10/techlogos.png
</a:t>
            </a:r>
          </a:p>
        </p:txBody>
      </p:sp>
      <p:sp>
        <p:nvSpPr>
          <p:cNvPr id="4" name="Slide Number Placeholder 3"/>
          <p:cNvSpPr>
            <a:spLocks noGrp="1"/>
          </p:cNvSpPr>
          <p:nvPr>
            <p:ph type="sldNum" sz="quarter" idx="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view the participant notes.
Information obtained from the following.
https://docs.openshift.com/container-platform/3.9/admin_guide/scheduling/scheduler.html
</a:t>
            </a:r>
            <a:r>
              <a:rPr b="1"/>
              <a:t>Participant notes:
</a:t>
            </a:r>
            <a:r>
              <a:t>
Openshift Lab 2.3 describes how to view and edit the pod object definition files.
Openshift online documentation has the text for the default scheduler on the website at the link below.  The site explains each parameter in the file. You can copy the default configuration and paste it in a new yaml file with a text editor. Please see the information at this link.
https://docs.openshift.com/container-platform/3.9/admin_guide/scheduling/scheduler.html
</a:t>
            </a:r>
          </a:p>
        </p:txBody>
      </p:sp>
      <p:sp>
        <p:nvSpPr>
          <p:cNvPr id="4" name="Slide Number Placeholder 3"/>
          <p:cNvSpPr>
            <a:spLocks noGrp="1"/>
          </p:cNvSpPr>
          <p:nvPr>
            <p:ph type="sldNum" sz="quarter" idx="5"/>
          </p:nvPr>
        </p:nvSpPr>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Information obtained from the following link.
https://docs.openshift.com/online/architecture/core_concepts/pods_and_services.html
</a:t>
            </a:r>
          </a:p>
        </p:txBody>
      </p:sp>
      <p:sp>
        <p:nvSpPr>
          <p:cNvPr id="4" name="Slide Number Placeholder 3"/>
          <p:cNvSpPr>
            <a:spLocks noGrp="1"/>
          </p:cNvSpPr>
          <p:nvPr>
            <p:ph type="sldNum" sz="quarter" idx="5"/>
          </p:nvPr>
        </p:nvSpPr>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view the participant notes.
Information obtained from the following.
https://docs.openshift.com/online/dev_guide/routes.html
</a:t>
            </a:r>
            <a:r>
              <a:rPr b="1"/>
              <a:t>Participant notes:
</a:t>
            </a:r>
            <a:r>
              <a:t>
The web console allows you to create and edit routes under the Applications, Routes tab.
For help on the "oc expose" command, type "oc expose --help" into the CLI.
Custom routes are not allowed in Openshift Online starter plan, but they are allowed in the Openshift Online Pro plan.
</a:t>
            </a:r>
          </a:p>
        </p:txBody>
      </p:sp>
      <p:sp>
        <p:nvSpPr>
          <p:cNvPr id="4" name="Slide Number Placeholder 3"/>
          <p:cNvSpPr>
            <a:spLocks noGrp="1"/>
          </p:cNvSpPr>
          <p:nvPr>
            <p:ph type="sldNum" sz="quarter" idx="5"/>
          </p:nvPr>
        </p:nvSpPr>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view the participant notes.
Information obtained from the following.
https://docs.openshift.com/container-platform/3.6/install_config/router/index.html#install-config-router-overview
https://docs.openshift.com/container-platform/3.6/install_config/router/default_haproxy_router.html#install-config-router-default-haproxy
</a:t>
            </a:r>
            <a:r>
              <a:rPr b="1"/>
              <a:t>Participant notes:
</a:t>
            </a:r>
            <a:r>
              <a:t>
You will need a trial account with Openshift Container Platform configure routers properly.   You will get some errors when you try to install a router with Openshift Online. You can still practice editing the router configuration files with Openshift Online.
Once the router is installed, it has its own deployment configuration file which you view or edit like any other configuration file in Openshift.
The router configuration file specifies the number of replicas of the router. You can change the number of replicas simply by editing the number in the file and replacing the updated file on the server.
</a:t>
            </a:r>
          </a:p>
        </p:txBody>
      </p:sp>
      <p:sp>
        <p:nvSpPr>
          <p:cNvPr id="4" name="Slide Number Placeholder 3"/>
          <p:cNvSpPr>
            <a:spLocks noGrp="1"/>
          </p:cNvSpPr>
          <p:nvPr>
            <p:ph type="sldNum" sz="quarter" idx="5"/>
          </p:nvPr>
        </p:nvSpPr>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Images obtained from Pixabay at these links.
https://pixabay.com/en/keyboard-shift-leave-computer-1621104/
https://pixabay.com/en/door-open-wall-open-door-home-1756960/
</a:t>
            </a:r>
          </a:p>
        </p:txBody>
      </p:sp>
      <p:sp>
        <p:nvSpPr>
          <p:cNvPr id="4" name="Slide Number Placeholder 3"/>
          <p:cNvSpPr>
            <a:spLocks noGrp="1"/>
          </p:cNvSpPr>
          <p:nvPr>
            <p:ph type="sldNum" sz="quarter" idx="5"/>
          </p:nvPr>
        </p:nvSpPr>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Information obtained from the following.
https://www.openshift.com/products/pricing/
Image obtained from the following link.
https://pixabay.com/en/customer-service-call-center-support-2288639/
</a:t>
            </a:r>
          </a:p>
        </p:txBody>
      </p:sp>
      <p:sp>
        <p:nvSpPr>
          <p:cNvPr id="4" name="Slide Number Placeholder 3"/>
          <p:cNvSpPr>
            <a:spLocks noGrp="1"/>
          </p:cNvSpPr>
          <p:nvPr>
            <p:ph type="sldNum" sz="quarter" idx="5"/>
          </p:nvPr>
        </p:nvSpPr>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Information obtained from the following.
https://www.openshift.com/products/pricing/
Image obtained from the following.
https://pixabay.com/en/grapes-bunch-fruit-viticulture-2151467/
</a:t>
            </a:r>
          </a:p>
        </p:txBody>
      </p:sp>
      <p:sp>
        <p:nvSpPr>
          <p:cNvPr id="4" name="Slide Number Placeholder 3"/>
          <p:cNvSpPr>
            <a:spLocks noGrp="1"/>
          </p:cNvSpPr>
          <p:nvPr>
            <p:ph type="sldNum" sz="quarter" idx="5"/>
          </p:nvPr>
        </p:nvSpPr>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Information obtained from the following.
https://www.openshift.com/products/pricing/
Image obtained from the following.
https://pixabay.com/en/network-social-abstract-3139214/
</a:t>
            </a:r>
          </a:p>
        </p:txBody>
      </p:sp>
      <p:sp>
        <p:nvSpPr>
          <p:cNvPr id="4" name="Slide Number Placeholder 3"/>
          <p:cNvSpPr>
            <a:spLocks noGrp="1"/>
          </p:cNvSpPr>
          <p:nvPr>
            <p:ph type="sldNum" sz="quarter" idx="5"/>
          </p:nvPr>
        </p:nvSpPr>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The link to the tutorials is below.
https://docs.openshift.com/online/getting_started/index.html
The Openshift online documentation is at this link. https://docs.openshift.com/index.html
The Openshift blog is available at this link.
https://blog.openshift.com/
</a:t>
            </a:r>
          </a:p>
        </p:txBody>
      </p:sp>
      <p:sp>
        <p:nvSpPr>
          <p:cNvPr id="4" name="Slide Number Placeholder 3"/>
          <p:cNvSpPr>
            <a:spLocks noGrp="1"/>
          </p:cNvSpPr>
          <p:nvPr>
            <p:ph type="sldNum" sz="quarter" idx="5"/>
          </p:nvPr>
        </p:nvSpPr>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The link to the "Beyond the Basics" tutorial is below.
https://docs.openshift.com/online/getting_started/beyond_the_basics.html
The links to other tutorials are listed here.
https://docs.openshift.com/online/dev_guide/dev_tutorials/index.html
</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Docker logo obtained from this link. https://www.docker.com/sites/default/files/horizontal.png
</a:t>
            </a:r>
          </a:p>
        </p:txBody>
      </p:sp>
      <p:sp>
        <p:nvSpPr>
          <p:cNvPr id="4" name="Slide Number Placeholder 3"/>
          <p:cNvSpPr>
            <a:spLocks noGrp="1"/>
          </p:cNvSpPr>
          <p:nvPr>
            <p:ph type="sldNum" sz="quarter" idx="5"/>
          </p:nvPr>
        </p:nvSpPr>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The CLI online reference guide is available at the following link.
https://docs.openshift.com/online/cli_reference/index.html
</a:t>
            </a:r>
          </a:p>
        </p:txBody>
      </p:sp>
      <p:sp>
        <p:nvSpPr>
          <p:cNvPr id="4" name="Slide Number Placeholder 3"/>
          <p:cNvSpPr>
            <a:spLocks noGrp="1"/>
          </p:cNvSpPr>
          <p:nvPr>
            <p:ph type="sldNum" sz="quarter" idx="5"/>
          </p:nvPr>
        </p:nvSpPr>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Image obtained from the following link.
https://pixabay.com/en/github-logo-favicon-mascot-button-154769/
</a:t>
            </a:r>
          </a:p>
        </p:txBody>
      </p:sp>
      <p:sp>
        <p:nvSpPr>
          <p:cNvPr id="4" name="Slide Number Placeholder 3"/>
          <p:cNvSpPr>
            <a:spLocks noGrp="1"/>
          </p:cNvSpPr>
          <p:nvPr>
            <p:ph type="sldNum" sz="quarter" idx="5"/>
          </p:nvPr>
        </p:nvSpPr>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Citation for "Openshift In Action" below.
Duncan, J., Osborne, J. (2018). Openshift In Action. Manning Publications: Shelter Island, NY. www.allitebooks.com
</a:t>
            </a:r>
          </a:p>
        </p:txBody>
      </p:sp>
      <p:sp>
        <p:nvSpPr>
          <p:cNvPr id="4" name="Slide Number Placeholder 3"/>
          <p:cNvSpPr>
            <a:spLocks noGrp="1"/>
          </p:cNvSpPr>
          <p:nvPr>
            <p:ph type="sldNum" sz="quarter" idx="5"/>
          </p:nvPr>
        </p:nvSpPr>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https://docs.openshift.com/online/cli_reference/basic_cli_operations.html#debug
</a:t>
            </a:r>
            <a:r>
              <a:rPr b="1"/>
              <a:t>Participant notes:
</a:t>
            </a:r>
            <a:r>
              <a:t>
You would need to be familiar with using shell commands to be able to manually debug this way.
</a:t>
            </a:r>
          </a:p>
        </p:txBody>
      </p:sp>
      <p:sp>
        <p:nvSpPr>
          <p:cNvPr id="4" name="Slide Number Placeholder 3"/>
          <p:cNvSpPr>
            <a:spLocks noGrp="1"/>
          </p:cNvSpPr>
          <p:nvPr>
            <p:ph type="sldNum" sz="quarter" idx="5"/>
          </p:nvPr>
        </p:nvSpPr>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Information obtained from:
https://docs.openshift.com/online/cli_reference/basic_cli_operations.html#debug
Image obtained from the following.
https://pixabay.com/en/sea-shell-clam-ocean-sea-shells-1162744/
</a:t>
            </a:r>
            <a:r>
              <a:rPr b="1"/>
              <a:t>Participant notes:
</a:t>
            </a:r>
            <a:r>
              <a:t>
At the shell prompt, type "help" for a list of commands.
To exit the shell, simply type "exit".
</a:t>
            </a:r>
          </a:p>
        </p:txBody>
      </p:sp>
      <p:sp>
        <p:nvSpPr>
          <p:cNvPr id="4" name="Slide Number Placeholder 3"/>
          <p:cNvSpPr>
            <a:spLocks noGrp="1"/>
          </p:cNvSpPr>
          <p:nvPr>
            <p:ph type="sldNum" sz="quarter" idx="5"/>
          </p:nvPr>
        </p:nvSpPr>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A tutorial regarding debugging with Eclipse and the information obtained from the above example is available at the link below. Please review the link for more information and steps how to debug using this method.
https://blog.openshift.com/debugging-java-applications-on-openshift-kubernetes/
</a:t>
            </a:r>
          </a:p>
        </p:txBody>
      </p:sp>
      <p:sp>
        <p:nvSpPr>
          <p:cNvPr id="4" name="Slide Number Placeholder 3"/>
          <p:cNvSpPr>
            <a:spLocks noGrp="1"/>
          </p:cNvSpPr>
          <p:nvPr>
            <p:ph type="sldNum" sz="quarter" idx="5"/>
          </p:nvPr>
        </p:nvSpPr>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The default setting of "oc logs" will print historical logs up to present on the screen.
If you add the ""-f" argument, it will stream the log onto the console adding real time log data.  But then you cannot use that window to execute other commands.
Please see this link for more information on the "oc debug" and "oc logs" commands.
https://docs.openshift.com/online/cli_reference/basic_cli_operations.html#debug
</a:t>
            </a:r>
          </a:p>
        </p:txBody>
      </p:sp>
      <p:sp>
        <p:nvSpPr>
          <p:cNvPr id="4" name="Slide Number Placeholder 3"/>
          <p:cNvSpPr>
            <a:spLocks noGrp="1"/>
          </p:cNvSpPr>
          <p:nvPr>
            <p:ph type="sldNum" sz="quarter" idx="5"/>
          </p:nvPr>
        </p:nvSpPr>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To view the deployment configuration log from the web console, click Applications then Deployments and select the deployment application name.
Then click on the "View log" link.
</a:t>
            </a:r>
          </a:p>
        </p:txBody>
      </p:sp>
      <p:sp>
        <p:nvSpPr>
          <p:cNvPr id="4" name="Slide Number Placeholder 3"/>
          <p:cNvSpPr>
            <a:spLocks noGrp="1"/>
          </p:cNvSpPr>
          <p:nvPr>
            <p:ph type="sldNum" sz="quarter" idx="5"/>
          </p:nvPr>
        </p:nvSpPr>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p>
        </p:txBody>
      </p:sp>
      <p:sp>
        <p:nvSpPr>
          <p:cNvPr id="4" name="Slide Number Placeholder 3"/>
          <p:cNvSpPr>
            <a:spLocks noGrp="1"/>
          </p:cNvSpPr>
          <p:nvPr>
            <p:ph type="sldNum" sz="quarter" idx="5"/>
          </p:nvPr>
        </p:nvSpPr>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Please review the participant notes.
</a:t>
            </a:r>
            <a:r>
              <a:rPr b="1"/>
              <a:t>Participant notes:
</a:t>
            </a:r>
            <a:r>
              <a:t>
You can easily view events from the Web Console by clicking the name of a deployment, build, pod, or other resource and clicking on the "Event" tab.
You can request events in the CLI by typing the following command and replace my-project with the actual name of your project.
"oc get events -n my-project"
View this link for more information on events. https://docs.openshift.com/online/dev_guide/events.html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6/25/18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6/25/18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6/25/18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6/25/18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6/25/18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6/25/18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6/25/18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6/25/18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6/25/18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6/25/18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6/25/18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6/25/18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6/25/18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Openshift</a:t>
            </a:r>
          </a:p>
        </p:txBody>
      </p:sp>
      <p:sp>
        <p:nvSpPr>
          <p:cNvPr id="3" name="Subtitle 2"/>
          <p:cNvSpPr>
            <a:spLocks noGrp="1"/>
          </p:cNvSpPr>
          <p:nvPr>
            <p:ph type="subTitle" idx="1"/>
          </p:nvPr>
        </p:nvSpPr>
        <p:spPr/>
        <p:txBody>
          <a:bodyPr/>
          <a:lstStyle/>
          <a:p>
            <a:endParaRPr/>
          </a:p>
        </p:txBody>
      </p:sp>
      <p:sp>
        <p:nvSpPr>
          <p:cNvPr id="4" name="Text Placeholder 3"/>
          <p:cNvSpPr>
            <a:spLocks noGrp="1"/>
          </p:cNvSpPr>
          <p:nvPr>
            <p:ph type="body" sz="quarter" idx="13"/>
          </p:nvPr>
        </p:nvSpPr>
        <p:spPr/>
        <p:txBody>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Container?</a:t>
            </a:r>
          </a:p>
        </p:txBody>
      </p:sp>
      <p:sp>
        <p:nvSpPr>
          <p:cNvPr id="3" name="Content Placeholder 2"/>
          <p:cNvSpPr>
            <a:spLocks noGrp="1"/>
          </p:cNvSpPr>
          <p:nvPr>
            <p:ph idx="1"/>
          </p:nvPr>
        </p:nvSpPr>
        <p:spPr/>
        <p:txBody>
          <a:bodyPr/>
          <a:lstStyle/>
          <a:p>
            <a:endParaRPr/>
          </a:p>
          <a:p>
            <a:endParaRPr/>
          </a:p>
          <a:p>
            <a:endParaRPr/>
          </a:p>
          <a:p>
            <a:endParaRPr/>
          </a:p>
          <a:p>
            <a:endParaRPr/>
          </a:p>
          <a:p>
            <a:endParaRPr/>
          </a:p>
          <a:p>
            <a:r>
              <a:t> A container image is a lightweight executable software package which contains:</a:t>
            </a:r>
          </a:p>
          <a:p>
            <a:pPr lvl="1"/>
            <a:r>
              <a:t> the software code</a:t>
            </a:r>
          </a:p>
          <a:p>
            <a:pPr lvl="1"/>
            <a:r>
              <a:t> runtime</a:t>
            </a:r>
          </a:p>
          <a:p>
            <a:pPr lvl="1"/>
            <a:r>
              <a:t> system libraries</a:t>
            </a:r>
          </a:p>
          <a:p>
            <a:pPr lvl="1"/>
            <a:r>
              <a:t> settings.</a:t>
            </a:r>
          </a:p>
          <a:p>
            <a:r>
              <a:t> It is comparable to a lighter version of a virtual machine.</a:t>
            </a:r>
          </a:p>
          <a:p>
            <a:r>
              <a:t> Running applications using containers helps the application be compatible on different types of systems.</a:t>
            </a:r>
          </a:p>
        </p:txBody>
      </p:sp>
      <p:pic>
        <p:nvPicPr>
          <p:cNvPr id="4" name="Picture 3" descr="parcel.gif"/>
          <p:cNvPicPr>
            <a:picLocks noChangeAspect="1"/>
          </p:cNvPicPr>
          <p:nvPr/>
        </p:nvPicPr>
        <p:blipFill>
          <a:blip r:embed="rId3"/>
          <a:stretch>
            <a:fillRect/>
          </a:stretch>
        </p:blipFill>
        <p:spPr>
          <a:xfrm>
            <a:off x="374904" y="1828800"/>
            <a:ext cx="2540000" cy="25400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Routes in OpenShift</a:t>
            </a:r>
          </a:p>
        </p:txBody>
      </p:sp>
      <p:sp>
        <p:nvSpPr>
          <p:cNvPr id="3" name="Content Placeholder 2"/>
          <p:cNvSpPr>
            <a:spLocks noGrp="1"/>
          </p:cNvSpPr>
          <p:nvPr>
            <p:ph idx="1"/>
          </p:nvPr>
        </p:nvSpPr>
        <p:spPr/>
        <p:txBody>
          <a:bodyPr/>
          <a:lstStyle/>
          <a:p>
            <a:r>
              <a:t> Openshift has a default, built in router which automatically handles the routing requests with a few basic commands or with the web console.</a:t>
            </a:r>
          </a:p>
          <a:p>
            <a:r>
              <a:t> Use the</a:t>
            </a:r>
            <a:r>
              <a:rPr>
                <a:latin typeface="Courier New"/>
              </a:rPr>
              <a:t> oc expose</a:t>
            </a:r>
            <a:r>
              <a:t> command to assign an accessible route to a service.</a:t>
            </a:r>
          </a:p>
          <a:p>
            <a:r>
              <a:t> The</a:t>
            </a:r>
            <a:r>
              <a:rPr>
                <a:latin typeface="Courier New"/>
              </a:rPr>
              <a:t> oc expose</a:t>
            </a:r>
            <a:r>
              <a:t> command lets you add arguments to specify:</a:t>
            </a:r>
          </a:p>
          <a:p>
            <a:pPr lvl="1"/>
            <a:r>
              <a:t> A custom address as a route</a:t>
            </a:r>
          </a:p>
          <a:p>
            <a:pPr lvl="1"/>
            <a:r>
              <a:t> Ports</a:t>
            </a:r>
          </a:p>
          <a:p>
            <a:pPr lvl="1"/>
            <a:r>
              <a:t> Protocol</a:t>
            </a:r>
          </a:p>
          <a:p>
            <a:pPr lvl="1"/>
            <a:r>
              <a:t> and more.</a:t>
            </a:r>
          </a:p>
          <a:p>
            <a:r>
              <a:t> The</a:t>
            </a:r>
            <a:r>
              <a:rPr>
                <a:latin typeface="Courier New"/>
              </a:rPr>
              <a:t> oc get routes</a:t>
            </a:r>
            <a:r>
              <a:t> command will list the routes already assigned.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Routers in Openshift</a:t>
            </a:r>
          </a:p>
        </p:txBody>
      </p:sp>
      <p:sp>
        <p:nvSpPr>
          <p:cNvPr id="3" name="Content Placeholder 2"/>
          <p:cNvSpPr>
            <a:spLocks noGrp="1"/>
          </p:cNvSpPr>
          <p:nvPr>
            <p:ph idx="1"/>
          </p:nvPr>
        </p:nvSpPr>
        <p:spPr/>
        <p:txBody>
          <a:bodyPr/>
          <a:lstStyle/>
          <a:p>
            <a:r>
              <a:t> Routers are a key component of Openshift Container Platform for managing traffic into the cluster.</a:t>
            </a:r>
          </a:p>
          <a:p>
            <a:r>
              <a:t> Openshift Container Platform will automatically install the default HAProxy router, if you use the quick installation option.</a:t>
            </a:r>
          </a:p>
          <a:p>
            <a:r>
              <a:t> You can save a copy of the default router configuration file by typing the following command:</a:t>
            </a:r>
            <a:r>
              <a:rPr>
                <a:latin typeface="Courier New"/>
              </a:rPr>
              <a:t> oc adm router --dry-run -o yaml &gt; router.yaml</a:t>
            </a:r>
            <a:r>
              <a:t> .</a:t>
            </a:r>
          </a:p>
          <a:p>
            <a:r>
              <a:t> After editing the configuration settings in the router.yaml file, you can then create a router by typing the command:</a:t>
            </a:r>
            <a:r>
              <a:rPr>
                <a:latin typeface="Courier New"/>
              </a:rPr>
              <a:t> oc create -f router.yaml</a:t>
            </a:r>
            <a:r>
              <a:t>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Thank you for completing "Openshift Part 3"</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End of Presentation</a:t>
            </a:r>
          </a:p>
        </p:txBody>
      </p:sp>
      <p:sp>
        <p:nvSpPr>
          <p:cNvPr id="3" name="Content Placeholder 2"/>
          <p:cNvSpPr>
            <a:spLocks noGrp="1"/>
          </p:cNvSpPr>
          <p:nvPr>
            <p:ph idx="1"/>
          </p:nvPr>
        </p:nvSpPr>
        <p:spPr/>
        <p:txBody>
          <a:bodyPr/>
          <a:lstStyle/>
          <a:p>
            <a:r>
              <a:t> You may now proceed to Openshift Lab 3.1.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Troubleshooting Applications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Openshift: Troubleshooting Applications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Troubleshooting Applications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opendoorshift.png"/>
          <p:cNvPicPr>
            <a:picLocks noChangeAspect="1"/>
          </p:cNvPicPr>
          <p:nvPr/>
        </p:nvPicPr>
        <p:blipFill>
          <a:blip r:embed="rId3"/>
          <a:stretch>
            <a:fillRect/>
          </a:stretch>
        </p:blipFill>
        <p:spPr>
          <a:xfrm>
            <a:off x="971252" y="1272790"/>
            <a:ext cx="7735823" cy="5180102"/>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Resources Available for Support</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Technical Support Available offered by Red Hat®</a:t>
            </a:r>
          </a:p>
        </p:txBody>
      </p:sp>
      <p:sp>
        <p:nvSpPr>
          <p:cNvPr id="3" name="Content Placeholder 2"/>
          <p:cNvSpPr>
            <a:spLocks noGrp="1"/>
          </p:cNvSpPr>
          <p:nvPr>
            <p:ph idx="1"/>
          </p:nvPr>
        </p:nvSpPr>
        <p:spPr/>
        <p:txBody>
          <a:bodyPr/>
          <a:lstStyle/>
          <a:p>
            <a:r>
              <a:t> Openshift Online Starter plan: community support only.</a:t>
            </a:r>
          </a:p>
          <a:p>
            <a:r>
              <a:t> Openshift Online Pro plan: basic technical support.</a:t>
            </a:r>
          </a:p>
          <a:p>
            <a:r>
              <a:t> Openshift Dedicated plan: premium technical support.</a:t>
            </a:r>
          </a:p>
          <a:p>
            <a:r>
              <a:t> Openshift Container Platform: either basic or premium technical support.</a:t>
            </a:r>
          </a:p>
          <a:p>
            <a:r>
              <a:t> Red Hat® also offers training for Openshift Container Platform customers.</a:t>
            </a:r>
          </a:p>
          <a:p>
            <a:endParaRPr/>
          </a:p>
          <a:p>
            <a:endParaRPr/>
          </a:p>
          <a:p>
            <a:endParaRPr/>
          </a:p>
          <a:p>
            <a:endParaRPr/>
          </a:p>
          <a:p>
            <a:endParaRPr/>
          </a:p>
          <a:p>
            <a:endParaRPr/>
          </a:p>
          <a:p>
            <a:endParaRPr/>
          </a:p>
          <a:p>
            <a:endParaRPr/>
          </a:p>
          <a:p>
            <a:endParaRPr/>
          </a:p>
          <a:p>
            <a:endParaRPr/>
          </a:p>
          <a:p>
            <a:endParaRPr/>
          </a:p>
        </p:txBody>
      </p:sp>
      <p:pic>
        <p:nvPicPr>
          <p:cNvPr id="4" name="Picture 3" descr="support.png"/>
          <p:cNvPicPr>
            <a:picLocks noChangeAspect="1"/>
          </p:cNvPicPr>
          <p:nvPr/>
        </p:nvPicPr>
        <p:blipFill>
          <a:blip r:embed="rId3"/>
          <a:stretch>
            <a:fillRect/>
          </a:stretch>
        </p:blipFill>
        <p:spPr>
          <a:xfrm>
            <a:off x="5474970" y="3633747"/>
            <a:ext cx="3383280" cy="338328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Cluster Administration</a:t>
            </a:r>
          </a:p>
        </p:txBody>
      </p:sp>
      <p:sp>
        <p:nvSpPr>
          <p:cNvPr id="3" name="Content Placeholder 2"/>
          <p:cNvSpPr>
            <a:spLocks noGrp="1"/>
          </p:cNvSpPr>
          <p:nvPr>
            <p:ph idx="1"/>
          </p:nvPr>
        </p:nvSpPr>
        <p:spPr/>
        <p:txBody>
          <a:bodyPr/>
          <a:lstStyle/>
          <a:p>
            <a:r>
              <a:t> Red Hat® completly manages cluster administration in the Openshift Online and Openshift Dedicated plans.</a:t>
            </a:r>
          </a:p>
          <a:p>
            <a:r>
              <a:t> The customer manages cluster administration with Openshift Container Platform.</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grapes.jpg"/>
          <p:cNvPicPr>
            <a:picLocks noChangeAspect="1"/>
          </p:cNvPicPr>
          <p:nvPr/>
        </p:nvPicPr>
        <p:blipFill>
          <a:blip r:embed="rId3"/>
          <a:stretch>
            <a:fillRect/>
          </a:stretch>
        </p:blipFill>
        <p:spPr>
          <a:xfrm>
            <a:off x="374904" y="2816352"/>
            <a:ext cx="1950720" cy="13289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Kubernetes, and Openshift</a:t>
            </a:r>
          </a:p>
        </p:txBody>
      </p:sp>
      <p:sp>
        <p:nvSpPr>
          <p:cNvPr id="3" name="Content Placeholder 2"/>
          <p:cNvSpPr>
            <a:spLocks noGrp="1"/>
          </p:cNvSpPr>
          <p:nvPr>
            <p:ph idx="1"/>
          </p:nvPr>
        </p:nvSpPr>
        <p:spPr/>
        <p:txBody>
          <a:bodyPr/>
          <a:lstStyle/>
          <a:p>
            <a:endParaRPr/>
          </a:p>
          <a:p>
            <a:endParaRPr/>
          </a:p>
          <a:p>
            <a:endParaRPr/>
          </a:p>
          <a:p>
            <a:endParaRPr/>
          </a:p>
          <a:p>
            <a:endParaRPr/>
          </a:p>
          <a:p>
            <a:endParaRPr/>
          </a:p>
          <a:p>
            <a:r>
              <a:t> Docker, Kubernetes, and Openshift work together to get your apps up and running.</a:t>
            </a:r>
          </a:p>
          <a:p>
            <a:r>
              <a:t> Openshift is an all-in-one solution that uses Docker and Kubernetes to deploy functioning applications on the cloud or on your on-premises server.</a:t>
            </a:r>
          </a:p>
        </p:txBody>
      </p:sp>
      <p:pic>
        <p:nvPicPr>
          <p:cNvPr id="4" name="Picture 3" descr="techlogos.png"/>
          <p:cNvPicPr>
            <a:picLocks noChangeAspect="1"/>
          </p:cNvPicPr>
          <p:nvPr/>
        </p:nvPicPr>
        <p:blipFill>
          <a:blip r:embed="rId3"/>
          <a:stretch>
            <a:fillRect/>
          </a:stretch>
        </p:blipFill>
        <p:spPr>
          <a:xfrm>
            <a:off x="371475" y="1669774"/>
            <a:ext cx="6602366" cy="1865689"/>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Networking Support</a:t>
            </a:r>
          </a:p>
        </p:txBody>
      </p:sp>
      <p:sp>
        <p:nvSpPr>
          <p:cNvPr id="3" name="Content Placeholder 2"/>
          <p:cNvSpPr>
            <a:spLocks noGrp="1"/>
          </p:cNvSpPr>
          <p:nvPr>
            <p:ph idx="1"/>
          </p:nvPr>
        </p:nvSpPr>
        <p:spPr/>
        <p:txBody>
          <a:bodyPr/>
          <a:lstStyle/>
          <a:p>
            <a:r>
              <a:t> Openshift Online plans: networking is managed by Red Hat®.</a:t>
            </a:r>
          </a:p>
          <a:p>
            <a:r>
              <a:t> Openshift Dedicated plans: networking is managed by Red Hat® but is customizable.</a:t>
            </a:r>
          </a:p>
          <a:p>
            <a:r>
              <a:t> Openshift Container Platform plans: networking is customizable and controlled by the customer.</a:t>
            </a:r>
          </a:p>
          <a:p>
            <a:endParaRPr/>
          </a:p>
          <a:p>
            <a:endParaRPr/>
          </a:p>
          <a:p>
            <a:endParaRPr/>
          </a:p>
          <a:p>
            <a:endParaRPr/>
          </a:p>
          <a:p>
            <a:endParaRPr/>
          </a:p>
          <a:p>
            <a:endParaRPr/>
          </a:p>
          <a:p>
            <a:endParaRPr/>
          </a:p>
        </p:txBody>
      </p:sp>
      <p:pic>
        <p:nvPicPr>
          <p:cNvPr id="4" name="Picture 3" descr="network.jpg"/>
          <p:cNvPicPr>
            <a:picLocks noChangeAspect="1"/>
          </p:cNvPicPr>
          <p:nvPr/>
        </p:nvPicPr>
        <p:blipFill>
          <a:blip r:embed="rId3"/>
          <a:stretch>
            <a:fillRect/>
          </a:stretch>
        </p:blipFill>
        <p:spPr>
          <a:xfrm>
            <a:off x="374904" y="3145536"/>
            <a:ext cx="1950720" cy="649224"/>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has Extensive Documentation Available Online</a:t>
            </a:r>
          </a:p>
        </p:txBody>
      </p:sp>
      <p:sp>
        <p:nvSpPr>
          <p:cNvPr id="3" name="Content Placeholder 2"/>
          <p:cNvSpPr>
            <a:spLocks noGrp="1"/>
          </p:cNvSpPr>
          <p:nvPr>
            <p:ph idx="1"/>
          </p:nvPr>
        </p:nvSpPr>
        <p:spPr/>
        <p:txBody>
          <a:bodyPr/>
          <a:lstStyle/>
          <a:p>
            <a:r>
              <a:t> Openshift has some tutorials to get you started including the "Basic Walkthrough," and the "Beyond the Basics" tutorials.</a:t>
            </a:r>
          </a:p>
          <a:p>
            <a:r>
              <a:t> You can easily search the online documentation on the Openshift website.</a:t>
            </a:r>
          </a:p>
          <a:p>
            <a:r>
              <a:t> Openshift has a blog on its website where various authors write tutorials, access to example applications, and other helpful information.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Documentation has Many Helpful Tutorials and Links</a:t>
            </a:r>
          </a:p>
        </p:txBody>
      </p:sp>
      <p:sp>
        <p:nvSpPr>
          <p:cNvPr id="3" name="Content Placeholder 2"/>
          <p:cNvSpPr>
            <a:spLocks noGrp="1"/>
          </p:cNvSpPr>
          <p:nvPr>
            <p:ph idx="1"/>
          </p:nvPr>
        </p:nvSpPr>
        <p:spPr/>
        <p:txBody>
          <a:bodyPr/>
          <a:lstStyle/>
          <a:p>
            <a:r>
              <a:t> The "Beyond the Basics" tutorial contains many helpful links including the following:</a:t>
            </a:r>
          </a:p>
          <a:p>
            <a:pPr lvl="1"/>
            <a:r>
              <a:t> Tutorials and templates for applications using: Ruby, Python, Node.js, PHP, PERL, and Java.</a:t>
            </a:r>
          </a:p>
          <a:p>
            <a:pPr lvl="1"/>
            <a:r>
              <a:t> Links to the Github repository for images and templates.</a:t>
            </a:r>
          </a:p>
          <a:p>
            <a:r>
              <a:t> Other tutorials include:</a:t>
            </a:r>
          </a:p>
          <a:p>
            <a:pPr lvl="1"/>
            <a:r>
              <a:t> Quickstart templates with repository links.</a:t>
            </a:r>
          </a:p>
          <a:p>
            <a:pPr lvl="1"/>
            <a:r>
              <a:t> Ruby on Rails</a:t>
            </a:r>
          </a:p>
          <a:p>
            <a:pPr lvl="1"/>
            <a:r>
              <a:t> Setting up a nexus mirror</a:t>
            </a:r>
          </a:p>
          <a:p>
            <a:pPr lvl="1"/>
            <a:r>
              <a:t> Openshift Pipeline builds</a:t>
            </a:r>
          </a:p>
          <a:p>
            <a:pPr lvl="1"/>
            <a:r>
              <a:t> Binary builds.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CLI Reference Documentation</a:t>
            </a:r>
          </a:p>
        </p:txBody>
      </p:sp>
      <p:sp>
        <p:nvSpPr>
          <p:cNvPr id="3" name="Content Placeholder 2"/>
          <p:cNvSpPr>
            <a:spLocks noGrp="1"/>
          </p:cNvSpPr>
          <p:nvPr>
            <p:ph idx="1"/>
          </p:nvPr>
        </p:nvSpPr>
        <p:spPr/>
        <p:txBody>
          <a:bodyPr/>
          <a:lstStyle/>
          <a:p>
            <a:r>
              <a:t> Openshift has a helpful CLI reference guide included in the documentation.</a:t>
            </a:r>
          </a:p>
          <a:p>
            <a:r>
              <a:t> The</a:t>
            </a:r>
            <a:r>
              <a:rPr>
                <a:latin typeface="Courier New"/>
              </a:rPr>
              <a:t> oc --help</a:t>
            </a:r>
            <a:r>
              <a:t> command and specific help for each command is built-in to the oc.exe command.</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oc-cli.png"/>
          <p:cNvPicPr>
            <a:picLocks noChangeAspect="1"/>
          </p:cNvPicPr>
          <p:nvPr/>
        </p:nvPicPr>
        <p:blipFill>
          <a:blip r:embed="rId3"/>
          <a:stretch>
            <a:fillRect/>
          </a:stretch>
        </p:blipFill>
        <p:spPr>
          <a:xfrm>
            <a:off x="661987" y="2825098"/>
            <a:ext cx="7905750" cy="363855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Github Repository</a:t>
            </a:r>
          </a:p>
        </p:txBody>
      </p:sp>
      <p:sp>
        <p:nvSpPr>
          <p:cNvPr id="3" name="Content Placeholder 2"/>
          <p:cNvSpPr>
            <a:spLocks noGrp="1"/>
          </p:cNvSpPr>
          <p:nvPr>
            <p:ph idx="1"/>
          </p:nvPr>
        </p:nvSpPr>
        <p:spPr/>
        <p:txBody>
          <a:bodyPr/>
          <a:lstStyle/>
          <a:p>
            <a:r>
              <a:t> A larger catalog of templates, container images, example applications, and documentation is available at the Github repository at the following link.</a:t>
            </a:r>
          </a:p>
          <a:p>
            <a:r>
              <a:t> https://github.com/openshift</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githublogo.png"/>
          <p:cNvPicPr>
            <a:picLocks noChangeAspect="1"/>
          </p:cNvPicPr>
          <p:nvPr/>
        </p:nvPicPr>
        <p:blipFill>
          <a:blip r:embed="rId3"/>
          <a:stretch>
            <a:fillRect/>
          </a:stretch>
        </p:blipFill>
        <p:spPr>
          <a:xfrm>
            <a:off x="4816602" y="2816352"/>
            <a:ext cx="4041648" cy="404164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in Action</a:t>
            </a:r>
          </a:p>
        </p:txBody>
      </p:sp>
      <p:sp>
        <p:nvSpPr>
          <p:cNvPr id="3" name="Content Placeholder 2"/>
          <p:cNvSpPr>
            <a:spLocks noGrp="1"/>
          </p:cNvSpPr>
          <p:nvPr>
            <p:ph idx="1"/>
          </p:nvPr>
        </p:nvSpPr>
        <p:spPr/>
        <p:txBody>
          <a:bodyPr/>
          <a:lstStyle/>
          <a:p>
            <a:r>
              <a:t> "Openshift in Action" is a very helpful textbook guide through Openshift.</a:t>
            </a:r>
          </a:p>
          <a:p>
            <a:r>
              <a:t> It is a highly recommended resource and is available in ebook format.</a:t>
            </a:r>
          </a:p>
          <a:p>
            <a:r>
              <a:t> There is a Github repository with example applications from the book at this website:</a:t>
            </a:r>
          </a:p>
          <a:p>
            <a:r>
              <a:t> https://github.com/openshiftinaction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Debugging an Application with Openshift</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Debugging using the Openshift CLI</a:t>
            </a:r>
          </a:p>
        </p:txBody>
      </p:sp>
      <p:sp>
        <p:nvSpPr>
          <p:cNvPr id="3" name="Content Placeholder 2"/>
          <p:cNvSpPr>
            <a:spLocks noGrp="1"/>
          </p:cNvSpPr>
          <p:nvPr>
            <p:ph idx="1"/>
          </p:nvPr>
        </p:nvSpPr>
        <p:spPr/>
        <p:txBody>
          <a:bodyPr/>
          <a:lstStyle/>
          <a:p>
            <a:r>
              <a:t> The</a:t>
            </a:r>
            <a:r>
              <a:rPr>
                <a:latin typeface="Courier New"/>
              </a:rPr>
              <a:t> oc debug</a:t>
            </a:r>
            <a:r>
              <a:t> command opens up a debug pod with a command shell where you can manually debug an existing pod or deployment using shell commands.</a:t>
            </a:r>
          </a:p>
          <a:p>
            <a:r>
              <a:t> An example debug command to debug the deployment wildfly-app is below.</a:t>
            </a:r>
          </a:p>
          <a:p>
            <a:endParaRPr/>
          </a:p>
          <a:p>
            <a:endParaRPr/>
          </a:p>
          <a:p>
            <a:r>
              <a:t> At the shell prompt, type</a:t>
            </a:r>
            <a:r>
              <a:rPr>
                <a:latin typeface="Courier New"/>
              </a:rPr>
              <a:t> help</a:t>
            </a:r>
            <a:r>
              <a:t> for a list of commands.</a:t>
            </a:r>
          </a:p>
          <a:p>
            <a:r>
              <a:t> To exit the shell, simply type</a:t>
            </a:r>
            <a:r>
              <a:rPr>
                <a:latin typeface="Courier New"/>
              </a:rPr>
              <a:t> exit</a:t>
            </a:r>
            <a:r>
              <a:t> .</a:t>
            </a: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4216400" cy="495300"/>
          </a:xfrm>
          <a:prstGeom prst="rect">
            <a:avLst/>
          </a:prstGeom>
        </p:spPr>
      </p:pic>
      <p:pic>
        <p:nvPicPr>
          <p:cNvPr id="5" name="Picture 4" descr="bug.png"/>
          <p:cNvPicPr>
            <a:picLocks noChangeAspect="1"/>
          </p:cNvPicPr>
          <p:nvPr/>
        </p:nvPicPr>
        <p:blipFill>
          <a:blip r:embed="rId4"/>
          <a:stretch>
            <a:fillRect/>
          </a:stretch>
        </p:blipFill>
        <p:spPr>
          <a:xfrm>
            <a:off x="6238991" y="4491881"/>
            <a:ext cx="1530106" cy="1408176"/>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 a Command Shell into a Container</a:t>
            </a:r>
          </a:p>
        </p:txBody>
      </p:sp>
      <p:sp>
        <p:nvSpPr>
          <p:cNvPr id="3" name="Content Placeholder 2"/>
          <p:cNvSpPr>
            <a:spLocks noGrp="1"/>
          </p:cNvSpPr>
          <p:nvPr>
            <p:ph idx="1"/>
          </p:nvPr>
        </p:nvSpPr>
        <p:spPr/>
        <p:txBody>
          <a:bodyPr/>
          <a:lstStyle/>
          <a:p>
            <a:r>
              <a:t> The</a:t>
            </a:r>
            <a:r>
              <a:rPr>
                <a:latin typeface="Courier New"/>
              </a:rPr>
              <a:t> oc rsh</a:t>
            </a:r>
            <a:r>
              <a:t> command is similar to the</a:t>
            </a:r>
            <a:r>
              <a:rPr>
                <a:latin typeface="Courier New"/>
              </a:rPr>
              <a:t> oc debug</a:t>
            </a:r>
            <a:r>
              <a:t> command; it opens up a command shell into a container.</a:t>
            </a:r>
          </a:p>
          <a:p>
            <a:r>
              <a:t> First type</a:t>
            </a:r>
            <a:r>
              <a:rPr>
                <a:latin typeface="Courier New"/>
              </a:rPr>
              <a:t> oc get pods</a:t>
            </a:r>
            <a:r>
              <a:t> .</a:t>
            </a:r>
          </a:p>
          <a:p>
            <a:r>
              <a:t> Choose the name of a pod listed, for example:</a:t>
            </a:r>
            <a:r>
              <a:rPr>
                <a:latin typeface="Courier New"/>
              </a:rPr>
              <a:t> wildfly-app-2-cctcc</a:t>
            </a:r>
            <a:r>
              <a:t> .</a:t>
            </a:r>
          </a:p>
          <a:p>
            <a:r>
              <a:t> To open the command shell, type the command</a:t>
            </a:r>
            <a:r>
              <a:rPr>
                <a:latin typeface="Courier New"/>
              </a:rPr>
              <a:t> oc rsh wildfly-app-2-cctcc</a:t>
            </a:r>
            <a:r>
              <a:t> .</a:t>
            </a:r>
          </a:p>
          <a:p>
            <a:endParaRPr/>
          </a:p>
          <a:p>
            <a:endParaRPr/>
          </a:p>
        </p:txBody>
      </p:sp>
      <p:pic>
        <p:nvPicPr>
          <p:cNvPr id="4" name="Picture 3" descr="shell.png"/>
          <p:cNvPicPr>
            <a:picLocks noChangeAspect="1"/>
          </p:cNvPicPr>
          <p:nvPr/>
        </p:nvPicPr>
        <p:blipFill>
          <a:blip r:embed="rId3"/>
          <a:stretch>
            <a:fillRect/>
          </a:stretch>
        </p:blipFill>
        <p:spPr>
          <a:xfrm>
            <a:off x="5642185" y="4457502"/>
            <a:ext cx="2607294" cy="1837328"/>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Debug using Eclipse</a:t>
            </a:r>
          </a:p>
        </p:txBody>
      </p:sp>
      <p:sp>
        <p:nvSpPr>
          <p:cNvPr id="3" name="Content Placeholder 2"/>
          <p:cNvSpPr>
            <a:spLocks noGrp="1"/>
          </p:cNvSpPr>
          <p:nvPr>
            <p:ph idx="1"/>
          </p:nvPr>
        </p:nvSpPr>
        <p:spPr/>
        <p:txBody>
          <a:bodyPr/>
          <a:lstStyle/>
          <a:p>
            <a:r>
              <a:t> You can also debug using Eclipse or any other software that supports remote debugging.</a:t>
            </a:r>
          </a:p>
          <a:p>
            <a:r>
              <a:t> In order to debug, you will need to open the debug port using this command below.</a:t>
            </a:r>
          </a:p>
          <a:p>
            <a:endParaRPr/>
          </a:p>
          <a:p>
            <a:endParaRPr/>
          </a:p>
          <a:p>
            <a:r>
              <a:t> Get the name of your pods by typing</a:t>
            </a:r>
            <a:r>
              <a:rPr>
                <a:latin typeface="Courier New"/>
              </a:rPr>
              <a:t> oc get pods</a:t>
            </a:r>
            <a:r>
              <a:t> .</a:t>
            </a:r>
          </a:p>
          <a:p>
            <a:r>
              <a:t> Use the active-pod name in the example below to forward the port to your debugger.</a:t>
            </a:r>
          </a:p>
          <a:p>
            <a:endParaRPr/>
          </a:p>
          <a:p>
            <a:endParaRPr/>
          </a:p>
          <a:p>
            <a:r>
              <a:t> You can then access the java application remotely at port 8787.</a:t>
            </a:r>
          </a:p>
        </p:txBody>
      </p:sp>
      <p:pic>
        <p:nvPicPr>
          <p:cNvPr id="4" name="Picture 3" descr="1.png"/>
          <p:cNvPicPr>
            <a:picLocks noChangeAspect="1"/>
          </p:cNvPicPr>
          <p:nvPr/>
        </p:nvPicPr>
        <p:blipFill>
          <a:blip r:embed="rId3"/>
          <a:stretch>
            <a:fillRect/>
          </a:stretch>
        </p:blipFill>
        <p:spPr>
          <a:xfrm>
            <a:off x="0" y="2613767"/>
            <a:ext cx="7569200" cy="495300"/>
          </a:xfrm>
          <a:prstGeom prst="rect">
            <a:avLst/>
          </a:prstGeom>
        </p:spPr>
      </p:pic>
      <p:pic>
        <p:nvPicPr>
          <p:cNvPr id="5" name="Picture 4" descr="1.png"/>
          <p:cNvPicPr>
            <a:picLocks noChangeAspect="1"/>
          </p:cNvPicPr>
          <p:nvPr/>
        </p:nvPicPr>
        <p:blipFill>
          <a:blip r:embed="rId4"/>
          <a:stretch>
            <a:fillRect/>
          </a:stretch>
        </p:blipFill>
        <p:spPr>
          <a:xfrm>
            <a:off x="0" y="4256912"/>
            <a:ext cx="6350000" cy="4953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and How is It Different Than Openshift?</a:t>
            </a:r>
          </a:p>
        </p:txBody>
      </p:sp>
      <p:sp>
        <p:nvSpPr>
          <p:cNvPr id="3" name="Content Placeholder 2"/>
          <p:cNvSpPr>
            <a:spLocks noGrp="1"/>
          </p:cNvSpPr>
          <p:nvPr>
            <p:ph idx="1"/>
          </p:nvPr>
        </p:nvSpPr>
        <p:spPr/>
        <p:txBody>
          <a:bodyPr/>
          <a:lstStyle/>
          <a:p>
            <a:endParaRPr/>
          </a:p>
          <a:p>
            <a:endParaRPr/>
          </a:p>
          <a:p>
            <a:endParaRPr/>
          </a:p>
          <a:p>
            <a:r>
              <a:t> Docker is a software solution which provides the framework and capability to convert existing applications and infrastructure into individualized containers to enable them to be compatible on any type of system.</a:t>
            </a:r>
          </a:p>
          <a:p>
            <a:r>
              <a:t> Openshift uses Docker-based container applications as a part of its container platform solution, but Openshift also:</a:t>
            </a:r>
          </a:p>
          <a:p>
            <a:pPr lvl="1"/>
            <a:r>
              <a:t> provides a system for the containers to operate</a:t>
            </a:r>
          </a:p>
          <a:p>
            <a:pPr lvl="1"/>
            <a:r>
              <a:t> deploys the containers into functioning applications on the cloud or on on-premises infrastructure.</a:t>
            </a:r>
          </a:p>
          <a:p>
            <a:r>
              <a:t> Openshift also allows you to submit the source code of an application and it uses Docker to create a container for you.</a:t>
            </a:r>
          </a:p>
          <a:p>
            <a:r>
              <a:t> You can also deploy applications which are already in container image files.</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Viewing Logs in OpenShift</a:t>
            </a:r>
          </a:p>
        </p:txBody>
      </p:sp>
      <p:sp>
        <p:nvSpPr>
          <p:cNvPr id="3" name="Content Placeholder 2"/>
          <p:cNvSpPr>
            <a:spLocks noGrp="1"/>
          </p:cNvSpPr>
          <p:nvPr>
            <p:ph idx="1"/>
          </p:nvPr>
        </p:nvSpPr>
        <p:spPr/>
        <p:txBody>
          <a:bodyPr/>
          <a:lstStyle/>
          <a:p>
            <a:r>
              <a:t> You can easily view logs of various types in the CLI using the</a:t>
            </a:r>
            <a:r>
              <a:rPr>
                <a:latin typeface="Courier New"/>
              </a:rPr>
              <a:t> oc logs</a:t>
            </a:r>
            <a:r>
              <a:t> command.</a:t>
            </a:r>
          </a:p>
          <a:p>
            <a:r>
              <a:t> With</a:t>
            </a:r>
            <a:r>
              <a:rPr>
                <a:latin typeface="Courier New"/>
              </a:rPr>
              <a:t> oc logs</a:t>
            </a:r>
            <a:r>
              <a:t> , you can view the log data of:</a:t>
            </a:r>
          </a:p>
          <a:p>
            <a:pPr lvl="1"/>
            <a:r>
              <a:t> pods</a:t>
            </a:r>
          </a:p>
          <a:p>
            <a:pPr lvl="1"/>
            <a:r>
              <a:t> builds</a:t>
            </a:r>
          </a:p>
          <a:p>
            <a:pPr lvl="1"/>
            <a:r>
              <a:t> build configurations</a:t>
            </a:r>
          </a:p>
          <a:p>
            <a:pPr lvl="1"/>
            <a:r>
              <a:t> deployment configurations</a:t>
            </a:r>
          </a:p>
          <a:p>
            <a:r>
              <a:t> See the following example. Replace "my-pod-name" with the actual name of the pod.</a:t>
            </a:r>
          </a:p>
          <a:p>
            <a:endParaRPr/>
          </a:p>
          <a:p>
            <a:endParaRPr/>
          </a:p>
        </p:txBody>
      </p:sp>
      <p:pic>
        <p:nvPicPr>
          <p:cNvPr id="4" name="Picture 3" descr="1.png"/>
          <p:cNvPicPr>
            <a:picLocks noChangeAspect="1"/>
          </p:cNvPicPr>
          <p:nvPr/>
        </p:nvPicPr>
        <p:blipFill>
          <a:blip r:embed="rId3"/>
          <a:stretch>
            <a:fillRect/>
          </a:stretch>
        </p:blipFill>
        <p:spPr>
          <a:xfrm>
            <a:off x="0" y="4133087"/>
            <a:ext cx="4216400" cy="4953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Viewing Logs using the Web Console</a:t>
            </a:r>
          </a:p>
        </p:txBody>
      </p:sp>
      <p:sp>
        <p:nvSpPr>
          <p:cNvPr id="3" name="Content Placeholder 2"/>
          <p:cNvSpPr>
            <a:spLocks noGrp="1"/>
          </p:cNvSpPr>
          <p:nvPr>
            <p:ph idx="1"/>
          </p:nvPr>
        </p:nvSpPr>
        <p:spPr/>
        <p:txBody>
          <a:bodyPr/>
          <a:lstStyle/>
          <a:p>
            <a:r>
              <a:t> You can also view the historical and streaming logs using the Openshift Web Console.</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logs.png"/>
          <p:cNvPicPr>
            <a:picLocks noChangeAspect="1"/>
          </p:cNvPicPr>
          <p:nvPr/>
        </p:nvPicPr>
        <p:blipFill>
          <a:blip r:embed="rId3"/>
          <a:stretch>
            <a:fillRect/>
          </a:stretch>
        </p:blipFill>
        <p:spPr>
          <a:xfrm>
            <a:off x="2859686" y="2241549"/>
            <a:ext cx="4895850" cy="441007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 View of a Log from the Web Console</a:t>
            </a:r>
          </a:p>
        </p:txBody>
      </p:sp>
      <p:sp>
        <p:nvSpPr>
          <p:cNvPr id="3" name="Content Placeholder 2"/>
          <p:cNvSpPr>
            <a:spLocks noGrp="1"/>
          </p:cNvSpPr>
          <p:nvPr>
            <p:ph idx="1"/>
          </p:nvPr>
        </p:nvSpPr>
        <p:spPr/>
        <p:txBody>
          <a:bodyPr/>
          <a:lstStyle/>
          <a:p>
            <a:r>
              <a:t> This is a view of a deployment configuration log.</a:t>
            </a: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logex.png"/>
          <p:cNvPicPr>
            <a:picLocks noChangeAspect="1"/>
          </p:cNvPicPr>
          <p:nvPr/>
        </p:nvPicPr>
        <p:blipFill>
          <a:blip r:embed="rId3"/>
          <a:stretch>
            <a:fillRect/>
          </a:stretch>
        </p:blipFill>
        <p:spPr>
          <a:xfrm>
            <a:off x="371476" y="2286000"/>
            <a:ext cx="8111298" cy="3614057"/>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Viewing Events</a:t>
            </a:r>
          </a:p>
        </p:txBody>
      </p:sp>
      <p:sp>
        <p:nvSpPr>
          <p:cNvPr id="3" name="Content Placeholder 2"/>
          <p:cNvSpPr>
            <a:spLocks noGrp="1"/>
          </p:cNvSpPr>
          <p:nvPr>
            <p:ph idx="1"/>
          </p:nvPr>
        </p:nvSpPr>
        <p:spPr/>
        <p:txBody>
          <a:bodyPr/>
          <a:lstStyle/>
          <a:p>
            <a:r>
              <a:t> "Events" refers to those events which affect API objects on your Openshift Cluster.</a:t>
            </a:r>
          </a:p>
          <a:p>
            <a:r>
              <a:t> This is a list of events for a deployment of an application.</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events.png"/>
          <p:cNvPicPr>
            <a:picLocks noChangeAspect="1"/>
          </p:cNvPicPr>
          <p:nvPr/>
        </p:nvPicPr>
        <p:blipFill>
          <a:blip r:embed="rId3"/>
          <a:stretch>
            <a:fillRect/>
          </a:stretch>
        </p:blipFill>
        <p:spPr>
          <a:xfrm>
            <a:off x="2243461" y="2487168"/>
            <a:ext cx="5905687" cy="4370832"/>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Thank you for completing "Openshift Part 4."</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End of Presentation</a:t>
            </a:r>
          </a:p>
        </p:txBody>
      </p:sp>
      <p:sp>
        <p:nvSpPr>
          <p:cNvPr id="3" name="Content Placeholder 2"/>
          <p:cNvSpPr>
            <a:spLocks noGrp="1"/>
          </p:cNvSpPr>
          <p:nvPr>
            <p:ph idx="1"/>
          </p:nvPr>
        </p:nvSpPr>
        <p:spPr/>
        <p:txBody>
          <a:bodyPr/>
          <a:lstStyle/>
          <a:p>
            <a:r>
              <a:t> Participants may now proceed to Openshift Lab 4.1.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Kubernetes and How is It Different Than Openshift?</a:t>
            </a:r>
          </a:p>
        </p:txBody>
      </p:sp>
      <p:sp>
        <p:nvSpPr>
          <p:cNvPr id="3" name="Content Placeholder 2"/>
          <p:cNvSpPr>
            <a:spLocks noGrp="1"/>
          </p:cNvSpPr>
          <p:nvPr>
            <p:ph idx="1"/>
          </p:nvPr>
        </p:nvSpPr>
        <p:spPr/>
        <p:txBody>
          <a:bodyPr/>
          <a:lstStyle/>
          <a:p>
            <a:endParaRPr/>
          </a:p>
          <a:p>
            <a:endParaRPr/>
          </a:p>
          <a:p>
            <a:endParaRPr/>
          </a:p>
          <a:p>
            <a:endParaRPr/>
          </a:p>
          <a:p>
            <a:endParaRPr/>
          </a:p>
          <a:p>
            <a:endParaRPr/>
          </a:p>
          <a:p>
            <a:r>
              <a:t> Kubernetes is an open-source container orchestration system which allows the applications and containers to communicate and function in a single unit.</a:t>
            </a:r>
          </a:p>
          <a:p>
            <a:r>
              <a:t> Openshift uses Kubernetes as a part of the container platform, but Openshift also provides a solution to deploy and manage the Kubernetes nodes on the server.</a:t>
            </a:r>
          </a:p>
        </p:txBody>
      </p:sp>
      <p:pic>
        <p:nvPicPr>
          <p:cNvPr id="4" name="Picture 3" descr="kuberopenshift.png"/>
          <p:cNvPicPr>
            <a:picLocks noChangeAspect="1"/>
          </p:cNvPicPr>
          <p:nvPr/>
        </p:nvPicPr>
        <p:blipFill>
          <a:blip r:embed="rId3"/>
          <a:stretch>
            <a:fillRect/>
          </a:stretch>
        </p:blipFill>
        <p:spPr>
          <a:xfrm>
            <a:off x="374904" y="1828800"/>
            <a:ext cx="4562475" cy="19526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Services</a:t>
            </a:r>
          </a:p>
        </p:txBody>
      </p:sp>
      <p:sp>
        <p:nvSpPr>
          <p:cNvPr id="3" name="Content Placeholder 2"/>
          <p:cNvSpPr>
            <a:spLocks noGrp="1"/>
          </p:cNvSpPr>
          <p:nvPr>
            <p:ph idx="1"/>
          </p:nvPr>
        </p:nvSpPr>
        <p:spPr/>
        <p:txBody>
          <a:bodyPr/>
          <a:lstStyle/>
          <a:p>
            <a:r>
              <a:t> Openshift offers three types of services:</a:t>
            </a:r>
          </a:p>
          <a:p>
            <a:pPr lvl="1"/>
            <a:r>
              <a:t> Openshift Online</a:t>
            </a:r>
          </a:p>
          <a:p>
            <a:pPr lvl="1"/>
            <a:r>
              <a:t> Openshift Dedicated</a:t>
            </a:r>
          </a:p>
          <a:p>
            <a:pPr lvl="1"/>
            <a:r>
              <a:t> Openshift Container Platform.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Services Which Openshift offers: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openshiftoptions.png"/>
          <p:cNvPicPr>
            <a:picLocks noChangeAspect="1"/>
          </p:cNvPicPr>
          <p:nvPr/>
        </p:nvPicPr>
        <p:blipFill>
          <a:blip r:embed="rId3"/>
          <a:stretch>
            <a:fillRect/>
          </a:stretch>
        </p:blipFill>
        <p:spPr>
          <a:xfrm>
            <a:off x="746950" y="1550505"/>
            <a:ext cx="7735823" cy="40813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Online</a:t>
            </a:r>
          </a:p>
        </p:txBody>
      </p:sp>
      <p:sp>
        <p:nvSpPr>
          <p:cNvPr id="3" name="Content Placeholder 2"/>
          <p:cNvSpPr>
            <a:spLocks noGrp="1"/>
          </p:cNvSpPr>
          <p:nvPr>
            <p:ph idx="1"/>
          </p:nvPr>
        </p:nvSpPr>
        <p:spPr/>
        <p:txBody>
          <a:bodyPr/>
          <a:lstStyle/>
          <a:p>
            <a:r>
              <a:t> Openshift Online:</a:t>
            </a:r>
          </a:p>
          <a:p>
            <a:r>
              <a:t> A web-based service which allows developers to use Openshift as a container platform solution on the Red Hat® public server.  There are two plans:</a:t>
            </a:r>
          </a:p>
          <a:p>
            <a:pPr lvl="1"/>
            <a:r>
              <a:t> Starter plan - A free version for testing purposes where you can deploy 1 project on their public cloud.</a:t>
            </a:r>
          </a:p>
          <a:p>
            <a:pPr lvl="1"/>
            <a:r>
              <a:t> Pro – A limited professional plan where you can run 10 projects on their public cloud for $50.00 / month.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Prerequisites to Running Openshift Online and Openshift Dedicated</a:t>
            </a:r>
          </a:p>
        </p:txBody>
      </p:sp>
      <p:sp>
        <p:nvSpPr>
          <p:cNvPr id="3" name="Content Placeholder 2"/>
          <p:cNvSpPr>
            <a:spLocks noGrp="1"/>
          </p:cNvSpPr>
          <p:nvPr>
            <p:ph idx="1"/>
          </p:nvPr>
        </p:nvSpPr>
        <p:spPr/>
        <p:txBody>
          <a:bodyPr/>
          <a:lstStyle/>
          <a:p>
            <a:r>
              <a:t> It doesn't take much to get applications running with Openshift Online or Openshift Dedicated. Here are a few things you would need:</a:t>
            </a:r>
          </a:p>
          <a:p>
            <a:pPr lvl="1"/>
            <a:r>
              <a:t> A Github account</a:t>
            </a:r>
          </a:p>
          <a:p>
            <a:pPr lvl="1"/>
            <a:r>
              <a:t> Computer system with internet connectivity</a:t>
            </a:r>
          </a:p>
          <a:p>
            <a:pPr lvl="1"/>
            <a:r>
              <a:t> OS: Windows / Linux / MAC</a:t>
            </a:r>
          </a:p>
          <a:p>
            <a:pPr lvl="1"/>
            <a:r>
              <a:t> Source code of the applications to run or applications in a Docker container file image format</a:t>
            </a:r>
          </a:p>
          <a:p>
            <a:pPr lvl="1"/>
            <a:r>
              <a:t> The source code or container file images need to be in an accessible location such as a Github repository</a:t>
            </a:r>
          </a:p>
          <a:p>
            <a:pPr lvl="1"/>
            <a:r>
              <a:t> Git software installed on the local computer.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Dedicated</a:t>
            </a:r>
          </a:p>
        </p:txBody>
      </p:sp>
      <p:sp>
        <p:nvSpPr>
          <p:cNvPr id="3" name="Content Placeholder 2"/>
          <p:cNvSpPr>
            <a:spLocks noGrp="1"/>
          </p:cNvSpPr>
          <p:nvPr>
            <p:ph idx="1"/>
          </p:nvPr>
        </p:nvSpPr>
        <p:spPr/>
        <p:txBody>
          <a:bodyPr/>
          <a:lstStyle/>
          <a:p>
            <a:r>
              <a:t> Openshift dedicated:</a:t>
            </a:r>
          </a:p>
          <a:p>
            <a:r>
              <a:t> An enterprise solution which provides large scale private clusters for use with Openshift services on Amazon Web Services (AMS) or Google Cloud Platform (GCP).</a:t>
            </a:r>
          </a:p>
          <a:p>
            <a:pPr lvl="1"/>
            <a:r>
              <a:t> Pricing starts at $48,000/year.</a:t>
            </a:r>
          </a:p>
          <a:p>
            <a:pPr lvl="1"/>
            <a:r>
              <a:t> Please contact Openshift sales directly for customized pricing.</a:t>
            </a:r>
          </a:p>
          <a:p>
            <a:pPr lvl="1"/>
            <a:r>
              <a:t> The private clusters with AMS or GCP are included.</a:t>
            </a:r>
          </a:p>
          <a:p>
            <a:pPr lvl="1"/>
            <a:r>
              <a:t> Supports connectivity with your internal network.</a:t>
            </a:r>
          </a:p>
          <a:p>
            <a:pPr lvl="1"/>
            <a:r>
              <a:t> No specific hardware requirements specified since it is cloud based.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Container Platform</a:t>
            </a:r>
          </a:p>
        </p:txBody>
      </p:sp>
      <p:sp>
        <p:nvSpPr>
          <p:cNvPr id="3" name="Content Placeholder 2"/>
          <p:cNvSpPr>
            <a:spLocks noGrp="1"/>
          </p:cNvSpPr>
          <p:nvPr>
            <p:ph idx="1"/>
          </p:nvPr>
        </p:nvSpPr>
        <p:spPr/>
        <p:txBody>
          <a:bodyPr/>
          <a:lstStyle/>
          <a:p>
            <a:r>
              <a:t> Openshift Container Platform:</a:t>
            </a:r>
          </a:p>
          <a:p>
            <a:pPr lvl="1"/>
            <a:r>
              <a:t> A solution to use Openshift to "build, deploy and scale" your application framework in both on-premises infrastructure as well as on the cloud.</a:t>
            </a:r>
          </a:p>
          <a:p>
            <a:pPr lvl="1"/>
            <a:r>
              <a:t> Works by creating an integrated container registry called OpenShift Container Registry (OCR) to operate on the cloud or on on-premises hosting systems.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Openshift 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Host Requirements for Openshift Container Platform</a:t>
            </a:r>
          </a:p>
        </p:txBody>
      </p:sp>
      <p:sp>
        <p:nvSpPr>
          <p:cNvPr id="3" name="Content Placeholder 2"/>
          <p:cNvSpPr>
            <a:spLocks noGrp="1"/>
          </p:cNvSpPr>
          <p:nvPr>
            <p:ph idx="1"/>
          </p:nvPr>
        </p:nvSpPr>
        <p:spPr/>
        <p:txBody>
          <a:bodyPr/>
          <a:lstStyle/>
          <a:p>
            <a:r>
              <a:t> An Openshift Container Registry is abbreviated OCR.</a:t>
            </a:r>
          </a:p>
          <a:p>
            <a:r>
              <a:t> It can be installed on the cloud or as a standalone service.</a:t>
            </a:r>
          </a:p>
          <a:p>
            <a:r>
              <a:t> The host requirements of the standalone OCR are described below.</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standaloneocrreq.png"/>
          <p:cNvPicPr>
            <a:picLocks noChangeAspect="1"/>
          </p:cNvPicPr>
          <p:nvPr/>
        </p:nvPicPr>
        <p:blipFill>
          <a:blip r:embed="rId3"/>
          <a:stretch>
            <a:fillRect/>
          </a:stretch>
        </p:blipFill>
        <p:spPr>
          <a:xfrm>
            <a:off x="374904" y="2816352"/>
            <a:ext cx="7540793" cy="40416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Openshift Features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Support for Many Types of Technologies &amp; Languages</a:t>
            </a:r>
          </a:p>
        </p:txBody>
      </p:sp>
      <p:sp>
        <p:nvSpPr>
          <p:cNvPr id="3" name="Content Placeholder 2"/>
          <p:cNvSpPr>
            <a:spLocks noGrp="1"/>
          </p:cNvSpPr>
          <p:nvPr>
            <p:ph idx="1"/>
          </p:nvPr>
        </p:nvSpPr>
        <p:spPr/>
        <p:txBody>
          <a:bodyPr/>
          <a:lstStyle/>
          <a:p>
            <a:r>
              <a:t> Supports many types of container files, programming languages, databases, and other technologies, including the following and more:</a:t>
            </a:r>
          </a:p>
          <a:p>
            <a:endParaRPr/>
          </a:p>
          <a:p>
            <a:endParaRPr/>
          </a:p>
          <a:p>
            <a:endParaRPr/>
          </a:p>
          <a:p>
            <a:endParaRPr/>
          </a:p>
          <a:p>
            <a:endParaRPr/>
          </a:p>
          <a:p>
            <a:endParaRPr/>
          </a:p>
          <a:p>
            <a:endParaRPr/>
          </a:p>
          <a:p>
            <a:endParaRPr/>
          </a:p>
          <a:p>
            <a:endParaRPr/>
          </a:p>
          <a:p>
            <a:endParaRPr/>
          </a:p>
          <a:p>
            <a:endParaRPr/>
          </a:p>
        </p:txBody>
      </p:sp>
      <p:pic>
        <p:nvPicPr>
          <p:cNvPr id="4" name="Picture 3" descr="proglang.png"/>
          <p:cNvPicPr>
            <a:picLocks noChangeAspect="1"/>
          </p:cNvPicPr>
          <p:nvPr/>
        </p:nvPicPr>
        <p:blipFill>
          <a:blip r:embed="rId3"/>
          <a:stretch>
            <a:fillRect/>
          </a:stretch>
        </p:blipFill>
        <p:spPr>
          <a:xfrm>
            <a:off x="374905" y="2487169"/>
            <a:ext cx="8189530" cy="286008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View of Technologies Supported by Openshift Online</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containerimages.png"/>
          <p:cNvPicPr>
            <a:picLocks noChangeAspect="1"/>
          </p:cNvPicPr>
          <p:nvPr/>
        </p:nvPicPr>
        <p:blipFill>
          <a:blip r:embed="rId3"/>
          <a:stretch>
            <a:fillRect/>
          </a:stretch>
        </p:blipFill>
        <p:spPr>
          <a:xfrm>
            <a:off x="1388695" y="1348241"/>
            <a:ext cx="5240123" cy="5029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Many Different Tools and Templates Available</a:t>
            </a:r>
          </a:p>
        </p:txBody>
      </p:sp>
      <p:sp>
        <p:nvSpPr>
          <p:cNvPr id="3" name="Content Placeholder 2"/>
          <p:cNvSpPr>
            <a:spLocks noGrp="1"/>
          </p:cNvSpPr>
          <p:nvPr>
            <p:ph idx="1"/>
          </p:nvPr>
        </p:nvSpPr>
        <p:spPr/>
        <p:txBody>
          <a:bodyPr/>
          <a:lstStyle/>
          <a:p>
            <a:r>
              <a:t> Openshift allows you to "deploy your favorite application runtimes, frameworks, databases, and more in one click."  This is a view of the Openshift web console.</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toolstemplates.png"/>
          <p:cNvPicPr>
            <a:picLocks noChangeAspect="1"/>
          </p:cNvPicPr>
          <p:nvPr/>
        </p:nvPicPr>
        <p:blipFill>
          <a:blip r:embed="rId3"/>
          <a:stretch>
            <a:fillRect/>
          </a:stretch>
        </p:blipFill>
        <p:spPr>
          <a:xfrm>
            <a:off x="1411631" y="2340693"/>
            <a:ext cx="6406461" cy="431093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Web Console for Openshift Online</a:t>
            </a:r>
          </a:p>
        </p:txBody>
      </p:sp>
      <p:sp>
        <p:nvSpPr>
          <p:cNvPr id="3" name="Content Placeholder 2"/>
          <p:cNvSpPr>
            <a:spLocks noGrp="1"/>
          </p:cNvSpPr>
          <p:nvPr>
            <p:ph idx="1"/>
          </p:nvPr>
        </p:nvSpPr>
        <p:spPr/>
        <p:txBody>
          <a:bodyPr/>
          <a:lstStyle/>
          <a:p>
            <a:r>
              <a:t> An interactive web console to easily deploy and manage applications.</a:t>
            </a: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ebconsoleview.png"/>
          <p:cNvPicPr>
            <a:picLocks noChangeAspect="1"/>
          </p:cNvPicPr>
          <p:nvPr/>
        </p:nvPicPr>
        <p:blipFill>
          <a:blip r:embed="rId3"/>
          <a:stretch>
            <a:fillRect/>
          </a:stretch>
        </p:blipFill>
        <p:spPr>
          <a:xfrm>
            <a:off x="374904" y="2157984"/>
            <a:ext cx="7735823" cy="379503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Command Line Interface for OpenShift</a:t>
            </a:r>
          </a:p>
        </p:txBody>
      </p:sp>
      <p:sp>
        <p:nvSpPr>
          <p:cNvPr id="3" name="Content Placeholder 2"/>
          <p:cNvSpPr>
            <a:spLocks noGrp="1"/>
          </p:cNvSpPr>
          <p:nvPr>
            <p:ph idx="1"/>
          </p:nvPr>
        </p:nvSpPr>
        <p:spPr/>
        <p:txBody>
          <a:bodyPr/>
          <a:lstStyle/>
          <a:p>
            <a:r>
              <a:t> A command line interface allows for more powerful management of your apps.</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oc-cli.png"/>
          <p:cNvPicPr>
            <a:picLocks noChangeAspect="1"/>
          </p:cNvPicPr>
          <p:nvPr/>
        </p:nvPicPr>
        <p:blipFill>
          <a:blip r:embed="rId3"/>
          <a:stretch>
            <a:fillRect/>
          </a:stretch>
        </p:blipFill>
        <p:spPr>
          <a:xfrm>
            <a:off x="374904" y="2157984"/>
            <a:ext cx="7905750" cy="3638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Easily Update Your Changes Using a "git push" Command</a:t>
            </a:r>
          </a:p>
        </p:txBody>
      </p:sp>
      <p:sp>
        <p:nvSpPr>
          <p:cNvPr id="3" name="Content Placeholder 2"/>
          <p:cNvSpPr>
            <a:spLocks noGrp="1"/>
          </p:cNvSpPr>
          <p:nvPr>
            <p:ph idx="1"/>
          </p:nvPr>
        </p:nvSpPr>
        <p:spPr/>
        <p:txBody>
          <a:bodyPr/>
          <a:lstStyle/>
          <a:p>
            <a:r>
              <a:t> Openshift allows you the ability to automatically rebuild the applications whenever you push your updates to the repository.</a:t>
            </a:r>
          </a:p>
          <a:p>
            <a:endParaRPr/>
          </a:p>
          <a:p>
            <a:endParaRPr/>
          </a:p>
          <a:p>
            <a:endParaRPr/>
          </a:p>
          <a:p>
            <a:endParaRPr/>
          </a:p>
          <a:p>
            <a:endParaRPr/>
          </a:p>
          <a:p>
            <a:endParaRPr/>
          </a:p>
          <a:p>
            <a:endParaRPr/>
          </a:p>
          <a:p>
            <a:endParaRPr/>
          </a:p>
          <a:p>
            <a:endParaRPr/>
          </a:p>
          <a:p>
            <a:endParaRPr/>
          </a:p>
          <a:p>
            <a:endParaRPr/>
          </a:p>
        </p:txBody>
      </p:sp>
      <p:pic>
        <p:nvPicPr>
          <p:cNvPr id="4" name="Picture 3" descr="gitpush.png"/>
          <p:cNvPicPr>
            <a:picLocks noChangeAspect="1"/>
          </p:cNvPicPr>
          <p:nvPr/>
        </p:nvPicPr>
        <p:blipFill>
          <a:blip r:embed="rId3"/>
          <a:stretch>
            <a:fillRect/>
          </a:stretch>
        </p:blipFill>
        <p:spPr>
          <a:xfrm>
            <a:off x="374904" y="2487168"/>
            <a:ext cx="5543550" cy="3543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Tools available to easily deploy, monitor, and manage applications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monitor.png"/>
          <p:cNvPicPr>
            <a:picLocks noChangeAspect="1"/>
          </p:cNvPicPr>
          <p:nvPr/>
        </p:nvPicPr>
        <p:blipFill>
          <a:blip r:embed="rId3"/>
          <a:stretch>
            <a:fillRect/>
          </a:stretch>
        </p:blipFill>
        <p:spPr>
          <a:xfrm>
            <a:off x="945734" y="1421793"/>
            <a:ext cx="6091172" cy="44782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Reviews</a:t>
            </a:r>
          </a:p>
        </p:txBody>
      </p:sp>
      <p:sp>
        <p:nvSpPr>
          <p:cNvPr id="3" name="Content Placeholder 2"/>
          <p:cNvSpPr>
            <a:spLocks noGrp="1"/>
          </p:cNvSpPr>
          <p:nvPr>
            <p:ph idx="1"/>
          </p:nvPr>
        </p:nvSpPr>
        <p:spPr/>
        <p:txBody>
          <a:bodyPr/>
          <a:lstStyle/>
          <a:p>
            <a:endParaRPr/>
          </a:p>
          <a:p>
            <a:endParaRPr/>
          </a:p>
          <a:p>
            <a:endParaRPr/>
          </a:p>
          <a:p>
            <a:endParaRPr/>
          </a:p>
          <a:p>
            <a:endParaRPr/>
          </a:p>
          <a:p>
            <a:r>
              <a:t> Matt D'Angelo at Business.com (5/23/2018) "Best Cloud Computing Services."</a:t>
            </a:r>
          </a:p>
          <a:p>
            <a:pPr lvl="1"/>
            <a:r>
              <a:t> "OpenShift by Red Hat® is a platform as a service (PaaS) designed for developers. Many typical systems administration tasks, like virtual server provisioning, configuration and scaling, are automated so developers can spend more time on code and less time configuring operating systems and installing libraries and packages.</a:t>
            </a:r>
          </a:p>
        </p:txBody>
      </p:sp>
      <p:pic>
        <p:nvPicPr>
          <p:cNvPr id="4" name="Picture 3" descr="thumbsup.png"/>
          <p:cNvPicPr>
            <a:picLocks noChangeAspect="1"/>
          </p:cNvPicPr>
          <p:nvPr/>
        </p:nvPicPr>
        <p:blipFill>
          <a:blip r:embed="rId3"/>
          <a:stretch>
            <a:fillRect/>
          </a:stretch>
        </p:blipFill>
        <p:spPr>
          <a:xfrm>
            <a:off x="3436156" y="1411357"/>
            <a:ext cx="2050244" cy="19341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An Introduction to Openshift</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Reviews</a:t>
            </a:r>
          </a:p>
        </p:txBody>
      </p:sp>
      <p:sp>
        <p:nvSpPr>
          <p:cNvPr id="3" name="Content Placeholder 2"/>
          <p:cNvSpPr>
            <a:spLocks noGrp="1"/>
          </p:cNvSpPr>
          <p:nvPr>
            <p:ph idx="1"/>
          </p:nvPr>
        </p:nvSpPr>
        <p:spPr/>
        <p:txBody>
          <a:bodyPr/>
          <a:lstStyle/>
          <a:p>
            <a:endParaRPr/>
          </a:p>
          <a:p>
            <a:endParaRPr/>
          </a:p>
          <a:p>
            <a:endParaRPr/>
          </a:p>
          <a:p>
            <a:endParaRPr/>
          </a:p>
          <a:p>
            <a:endParaRPr/>
          </a:p>
          <a:p>
            <a:r>
              <a:t> Aivann Carlo Cariaga with Upwark (5/3/2018) "Great for solo and large Enterprises."</a:t>
            </a:r>
          </a:p>
          <a:p>
            <a:pPr lvl="1"/>
            <a:r>
              <a:t> "OpenShift is a great way to start, especially their free tier. It is excellent for software engineers who want to learn PaaS. I have tested many PaaS system from Heroku, IBM Bluemix, to Azure Microsoft. It is great for solo developers and large enterprises."</a:t>
            </a:r>
          </a:p>
        </p:txBody>
      </p:sp>
      <p:pic>
        <p:nvPicPr>
          <p:cNvPr id="4" name="Picture 3" descr="thumbsup.png"/>
          <p:cNvPicPr>
            <a:picLocks noChangeAspect="1"/>
          </p:cNvPicPr>
          <p:nvPr/>
        </p:nvPicPr>
        <p:blipFill>
          <a:blip r:embed="rId3"/>
          <a:stretch>
            <a:fillRect/>
          </a:stretch>
        </p:blipFill>
        <p:spPr>
          <a:xfrm>
            <a:off x="3535547" y="1567206"/>
            <a:ext cx="1692435" cy="159663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Openshift Architecture</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Services Does Openshift Container Platform Provide?</a:t>
            </a:r>
          </a:p>
        </p:txBody>
      </p:sp>
      <p:sp>
        <p:nvSpPr>
          <p:cNvPr id="3" name="Content Placeholder 2"/>
          <p:cNvSpPr>
            <a:spLocks noGrp="1"/>
          </p:cNvSpPr>
          <p:nvPr>
            <p:ph idx="1"/>
          </p:nvPr>
        </p:nvSpPr>
        <p:spPr/>
        <p:txBody>
          <a:bodyPr/>
          <a:lstStyle/>
          <a:p>
            <a:r>
              <a:t> Docker - packages the lightweight container images.</a:t>
            </a:r>
          </a:p>
          <a:p>
            <a:r>
              <a:t> Kubernetes - orchestrates the containers and helps to manage the clusters.</a:t>
            </a:r>
          </a:p>
          <a:p>
            <a:r>
              <a:t> Openshift Container Platform adds the following:</a:t>
            </a:r>
          </a:p>
          <a:p>
            <a:pPr lvl="1"/>
            <a:r>
              <a:t> Management of:</a:t>
            </a:r>
          </a:p>
          <a:p>
            <a:pPr lvl="2"/>
            <a:r>
              <a:t> Source code</a:t>
            </a:r>
          </a:p>
          <a:p>
            <a:pPr lvl="2"/>
            <a:r>
              <a:t> Builds</a:t>
            </a:r>
          </a:p>
          <a:p>
            <a:pPr lvl="2"/>
            <a:r>
              <a:t> Deployment of applications</a:t>
            </a:r>
          </a:p>
          <a:p>
            <a:pPr lvl="2"/>
            <a:r>
              <a:t> Images - container files</a:t>
            </a:r>
          </a:p>
          <a:p>
            <a:pPr lvl="1"/>
            <a:r>
              <a:t> Scaling of the applications</a:t>
            </a:r>
          </a:p>
          <a:p>
            <a:pPr lvl="1"/>
            <a:r>
              <a:t> User tracking</a:t>
            </a:r>
          </a:p>
          <a:p>
            <a:pPr lvl="1"/>
            <a:r>
              <a:t> Network infrastructure.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Infrastructure Components of Openshift Container Platform</a:t>
            </a:r>
          </a:p>
        </p:txBody>
      </p:sp>
      <p:sp>
        <p:nvSpPr>
          <p:cNvPr id="3" name="Content Placeholder 2"/>
          <p:cNvSpPr>
            <a:spLocks noGrp="1"/>
          </p:cNvSpPr>
          <p:nvPr>
            <p:ph idx="1"/>
          </p:nvPr>
        </p:nvSpPr>
        <p:spPr/>
        <p:txBody>
          <a:bodyPr/>
          <a:lstStyle/>
          <a:p>
            <a:r>
              <a:t> Containers and images</a:t>
            </a:r>
          </a:p>
          <a:p>
            <a:r>
              <a:t> Pods</a:t>
            </a:r>
          </a:p>
          <a:p>
            <a:r>
              <a:t> Services</a:t>
            </a:r>
          </a:p>
          <a:p>
            <a:r>
              <a:t> Nodes</a:t>
            </a:r>
          </a:p>
          <a:p>
            <a:r>
              <a:t> Replication Controllers</a:t>
            </a:r>
          </a:p>
          <a:p>
            <a:r>
              <a:t> Routes</a:t>
            </a:r>
          </a:p>
          <a:p>
            <a:r>
              <a:t> User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Diagram of Openshift Container Platform infrastructure</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openshiftarchitecture.png"/>
          <p:cNvPicPr>
            <a:picLocks noChangeAspect="1"/>
          </p:cNvPicPr>
          <p:nvPr/>
        </p:nvPicPr>
        <p:blipFill>
          <a:blip r:embed="rId3"/>
          <a:stretch>
            <a:fillRect/>
          </a:stretch>
        </p:blipFill>
        <p:spPr>
          <a:xfrm>
            <a:off x="1685255" y="1321121"/>
            <a:ext cx="6226293" cy="50834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Source to Image</a:t>
            </a:r>
          </a:p>
        </p:txBody>
      </p:sp>
      <p:sp>
        <p:nvSpPr>
          <p:cNvPr id="3" name="Content Placeholder 2"/>
          <p:cNvSpPr>
            <a:spLocks noGrp="1"/>
          </p:cNvSpPr>
          <p:nvPr>
            <p:ph idx="1"/>
          </p:nvPr>
        </p:nvSpPr>
        <p:spPr/>
        <p:txBody>
          <a:bodyPr/>
          <a:lstStyle/>
          <a:p>
            <a:r>
              <a:t> Openshift allows you to upload a container image which you have already made using Docker.</a:t>
            </a:r>
          </a:p>
          <a:p>
            <a:r>
              <a:t> Openshift also allows you to upload the source code for supported programming languages to Openshift and Openshift will directly convert it into container images.</a:t>
            </a:r>
          </a:p>
          <a:p>
            <a:r>
              <a:t> Source-to-Image (S2I) is a tool with Openshift which allows a user to easily convert the source code to a Docker container image file.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Preview of Openshift Web Console</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Languages Catalog</a:t>
            </a:r>
          </a:p>
        </p:txBody>
      </p:sp>
      <p:sp>
        <p:nvSpPr>
          <p:cNvPr id="3" name="Content Placeholder 2"/>
          <p:cNvSpPr>
            <a:spLocks noGrp="1"/>
          </p:cNvSpPr>
          <p:nvPr>
            <p:ph idx="1"/>
          </p:nvPr>
        </p:nvSpPr>
        <p:spPr/>
        <p:txBody>
          <a:bodyPr/>
          <a:lstStyle/>
          <a:p>
            <a:r>
              <a:t> A catalog for languages for applying your source code.</a:t>
            </a: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languages.png"/>
          <p:cNvPicPr>
            <a:picLocks noChangeAspect="1"/>
          </p:cNvPicPr>
          <p:nvPr/>
        </p:nvPicPr>
        <p:blipFill>
          <a:blip r:embed="rId3"/>
          <a:stretch>
            <a:fillRect/>
          </a:stretch>
        </p:blipFill>
        <p:spPr>
          <a:xfrm>
            <a:off x="1133061" y="2157985"/>
            <a:ext cx="6500588" cy="40645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Database Catalog</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pic>
        <p:nvPicPr>
          <p:cNvPr id="4" name="Picture 3" descr="db.png"/>
          <p:cNvPicPr>
            <a:picLocks noChangeAspect="1"/>
          </p:cNvPicPr>
          <p:nvPr/>
        </p:nvPicPr>
        <p:blipFill>
          <a:blip r:embed="rId3"/>
          <a:stretch>
            <a:fillRect/>
          </a:stretch>
        </p:blipFill>
        <p:spPr>
          <a:xfrm>
            <a:off x="374905" y="1828801"/>
            <a:ext cx="7597820" cy="242514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Middleware Catalog</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mw.png"/>
          <p:cNvPicPr>
            <a:picLocks noChangeAspect="1"/>
          </p:cNvPicPr>
          <p:nvPr/>
        </p:nvPicPr>
        <p:blipFill>
          <a:blip r:embed="rId3"/>
          <a:stretch>
            <a:fillRect/>
          </a:stretch>
        </p:blipFill>
        <p:spPr>
          <a:xfrm>
            <a:off x="374904" y="1828800"/>
            <a:ext cx="7735823" cy="42771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Openshift?</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opendoorshift.png"/>
          <p:cNvPicPr>
            <a:picLocks noChangeAspect="1"/>
          </p:cNvPicPr>
          <p:nvPr/>
        </p:nvPicPr>
        <p:blipFill>
          <a:blip r:embed="rId3"/>
          <a:stretch>
            <a:fillRect/>
          </a:stretch>
        </p:blipFill>
        <p:spPr>
          <a:xfrm>
            <a:off x="746950" y="1272790"/>
            <a:ext cx="7735823" cy="51801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CI/CD Catalog</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jenkins.png"/>
          <p:cNvPicPr>
            <a:picLocks noChangeAspect="1"/>
          </p:cNvPicPr>
          <p:nvPr/>
        </p:nvPicPr>
        <p:blipFill>
          <a:blip r:embed="rId3"/>
          <a:stretch>
            <a:fillRect/>
          </a:stretch>
        </p:blipFill>
        <p:spPr>
          <a:xfrm>
            <a:off x="374904" y="1828800"/>
            <a:ext cx="6536177" cy="50292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Web Console Project View</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ebpreview.png"/>
          <p:cNvPicPr>
            <a:picLocks noChangeAspect="1"/>
          </p:cNvPicPr>
          <p:nvPr/>
        </p:nvPicPr>
        <p:blipFill>
          <a:blip r:embed="rId3"/>
          <a:stretch>
            <a:fillRect/>
          </a:stretch>
        </p:blipFill>
        <p:spPr>
          <a:xfrm>
            <a:off x="1649896" y="1306558"/>
            <a:ext cx="6202413" cy="504297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Thank You for Completing "An Introduction to Openshift."</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End of Presentation</a:t>
            </a:r>
          </a:p>
        </p:txBody>
      </p:sp>
      <p:sp>
        <p:nvSpPr>
          <p:cNvPr id="3" name="Content Placeholder 2"/>
          <p:cNvSpPr>
            <a:spLocks noGrp="1"/>
          </p:cNvSpPr>
          <p:nvPr>
            <p:ph idx="1"/>
          </p:nvPr>
        </p:nvSpPr>
        <p:spPr/>
        <p:txBody>
          <a:bodyPr/>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Deploying and Managing Applicattions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Openshift: Deploying and Managing Applications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Deploying and Managing Applications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opendoorshift.png"/>
          <p:cNvPicPr>
            <a:picLocks noChangeAspect="1"/>
          </p:cNvPicPr>
          <p:nvPr/>
        </p:nvPicPr>
        <p:blipFill>
          <a:blip r:embed="rId3"/>
          <a:stretch>
            <a:fillRect/>
          </a:stretch>
        </p:blipFill>
        <p:spPr>
          <a:xfrm>
            <a:off x="1122427" y="1272790"/>
            <a:ext cx="7735823" cy="518010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Meet the Command Line Interface (CLI)</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 to Command Line Interface (CLI)</a:t>
            </a:r>
          </a:p>
        </p:txBody>
      </p:sp>
      <p:sp>
        <p:nvSpPr>
          <p:cNvPr id="3" name="Content Placeholder 2"/>
          <p:cNvSpPr>
            <a:spLocks noGrp="1"/>
          </p:cNvSpPr>
          <p:nvPr>
            <p:ph idx="1"/>
          </p:nvPr>
        </p:nvSpPr>
        <p:spPr/>
        <p:txBody>
          <a:bodyPr/>
          <a:lstStyle/>
          <a:p>
            <a:r>
              <a:t> Openshift offers a command line interface to perform any action you need for the deploying of your applications and services.</a:t>
            </a:r>
          </a:p>
          <a:p>
            <a:r>
              <a:t> All of the Openshift related commands are prefaced with "oc".</a:t>
            </a:r>
          </a:p>
          <a:p>
            <a:r>
              <a:t> On Linux/Mac, you will use the terminal to type "oc" commands to interface with Openshift.</a:t>
            </a:r>
          </a:p>
          <a:p>
            <a:r>
              <a:t> On Windows, you will need to open a command prompt "as an administrator" to allow you to run the "oc" commands.</a:t>
            </a:r>
          </a:p>
          <a:p>
            <a:r>
              <a:t> You can check the version of your oc.exe application by typing:</a:t>
            </a:r>
          </a:p>
          <a:p>
            <a:endParaRPr/>
          </a:p>
          <a:p>
            <a:endParaRPr/>
          </a:p>
        </p:txBody>
      </p:sp>
      <p:pic>
        <p:nvPicPr>
          <p:cNvPr id="4" name="Picture 3" descr="1.png"/>
          <p:cNvPicPr>
            <a:picLocks noChangeAspect="1"/>
          </p:cNvPicPr>
          <p:nvPr/>
        </p:nvPicPr>
        <p:blipFill>
          <a:blip r:embed="rId3"/>
          <a:stretch>
            <a:fillRect/>
          </a:stretch>
        </p:blipFill>
        <p:spPr>
          <a:xfrm>
            <a:off x="0" y="4462272"/>
            <a:ext cx="2235200" cy="4953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Login and Logout using CLI</a:t>
            </a:r>
          </a:p>
        </p:txBody>
      </p:sp>
      <p:sp>
        <p:nvSpPr>
          <p:cNvPr id="3" name="Content Placeholder 2"/>
          <p:cNvSpPr>
            <a:spLocks noGrp="1"/>
          </p:cNvSpPr>
          <p:nvPr>
            <p:ph idx="1"/>
          </p:nvPr>
        </p:nvSpPr>
        <p:spPr/>
        <p:txBody>
          <a:bodyPr/>
          <a:lstStyle/>
          <a:p>
            <a:r>
              <a:t> Many of the "oc"  commands require for you to be logged in to your Openshift account by using the</a:t>
            </a:r>
            <a:r>
              <a:rPr>
                <a:latin typeface="Courier New"/>
              </a:rPr>
              <a:t> oc login</a:t>
            </a:r>
            <a:r>
              <a:t> command.</a:t>
            </a:r>
          </a:p>
          <a:p>
            <a:r>
              <a:t> To login to CLI access, you must first log in to the Web Console and copy the login link containing your session token information, then paste that information into the command prompt/terminal.</a:t>
            </a:r>
          </a:p>
          <a:p>
            <a:r>
              <a:t> Whenever you are done working with the CLI, you can log out by simply typing:</a:t>
            </a:r>
          </a:p>
          <a:p>
            <a:endParaRPr/>
          </a:p>
          <a:p>
            <a:endParaRPr/>
          </a:p>
        </p:txBody>
      </p:sp>
      <p:pic>
        <p:nvPicPr>
          <p:cNvPr id="4" name="Picture 3" descr="1.png"/>
          <p:cNvPicPr>
            <a:picLocks noChangeAspect="1"/>
          </p:cNvPicPr>
          <p:nvPr/>
        </p:nvPicPr>
        <p:blipFill>
          <a:blip r:embed="rId3"/>
          <a:stretch>
            <a:fillRect/>
          </a:stretch>
        </p:blipFill>
        <p:spPr>
          <a:xfrm>
            <a:off x="0" y="3803904"/>
            <a:ext cx="2082800" cy="495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Openshift?</a:t>
            </a:r>
          </a:p>
        </p:txBody>
      </p:sp>
      <p:sp>
        <p:nvSpPr>
          <p:cNvPr id="3" name="Content Placeholder 2"/>
          <p:cNvSpPr>
            <a:spLocks noGrp="1"/>
          </p:cNvSpPr>
          <p:nvPr>
            <p:ph idx="1"/>
          </p:nvPr>
        </p:nvSpPr>
        <p:spPr/>
        <p:txBody>
          <a:bodyPr/>
          <a:lstStyle/>
          <a:p>
            <a:endParaRPr/>
          </a:p>
          <a:p>
            <a:endParaRPr/>
          </a:p>
          <a:p>
            <a:endParaRPr/>
          </a:p>
          <a:p>
            <a:r>
              <a:t> Openshift is an open-source container platform solution offered by Red Hat®, which allows developers to quickly to develop, maintain, and deploy containers on a server.</a:t>
            </a:r>
          </a:p>
          <a:p>
            <a:r>
              <a:t> Openshift uses both Kubernetes and Docker to function as a standalone container platform solution.</a:t>
            </a:r>
          </a:p>
          <a:p>
            <a:r>
              <a:t> Openshift is a type of cloud service classified as Platform as a Service (PaaS).</a:t>
            </a:r>
          </a:p>
          <a:p>
            <a:r>
              <a:t> The Openshift website describes their own service in this way:</a:t>
            </a:r>
          </a:p>
          <a:p>
            <a:endParaRPr/>
          </a:p>
          <a:p>
            <a:endParaRPr/>
          </a:p>
          <a:p>
            <a:endParaRPr/>
          </a:p>
          <a:p>
            <a:endParaRPr/>
          </a:p>
          <a:p>
            <a:endParaRPr/>
          </a:p>
        </p:txBody>
      </p:sp>
      <p:pic>
        <p:nvPicPr>
          <p:cNvPr id="4" name="Picture 3" descr="openshiftlogo1.png"/>
          <p:cNvPicPr>
            <a:picLocks noChangeAspect="1"/>
          </p:cNvPicPr>
          <p:nvPr/>
        </p:nvPicPr>
        <p:blipFill>
          <a:blip r:embed="rId3"/>
          <a:stretch>
            <a:fillRect/>
          </a:stretch>
        </p:blipFill>
        <p:spPr>
          <a:xfrm>
            <a:off x="374904" y="1828800"/>
            <a:ext cx="2943225" cy="762000"/>
          </a:xfrm>
          <a:prstGeom prst="rect">
            <a:avLst/>
          </a:prstGeom>
        </p:spPr>
      </p:pic>
      <p:pic>
        <p:nvPicPr>
          <p:cNvPr id="5" name="Picture 4" descr="builddeployscale.png"/>
          <p:cNvPicPr>
            <a:picLocks noChangeAspect="1"/>
          </p:cNvPicPr>
          <p:nvPr/>
        </p:nvPicPr>
        <p:blipFill>
          <a:blip r:embed="rId4"/>
          <a:stretch>
            <a:fillRect/>
          </a:stretch>
        </p:blipFill>
        <p:spPr>
          <a:xfrm>
            <a:off x="374904" y="4791456"/>
            <a:ext cx="7515225" cy="134302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the Help Command to Get Help from CLI</a:t>
            </a:r>
          </a:p>
        </p:txBody>
      </p:sp>
      <p:sp>
        <p:nvSpPr>
          <p:cNvPr id="3" name="Content Placeholder 2"/>
          <p:cNvSpPr>
            <a:spLocks noGrp="1"/>
          </p:cNvSpPr>
          <p:nvPr>
            <p:ph idx="1"/>
          </p:nvPr>
        </p:nvSpPr>
        <p:spPr/>
        <p:txBody>
          <a:bodyPr/>
          <a:lstStyle/>
          <a:p>
            <a:r>
              <a:t> Using the Command Prompt or Terminal "oc" command you can get help by typing this command:</a:t>
            </a:r>
            <a:r>
              <a:rPr>
                <a:latin typeface="Courier New"/>
              </a:rPr>
              <a:t> oc help</a:t>
            </a:r>
            <a:r>
              <a:t> .</a:t>
            </a:r>
          </a:p>
          <a:p>
            <a:r>
              <a:t> The help command gives you a list of possible commands.</a:t>
            </a:r>
          </a:p>
          <a:p>
            <a:r>
              <a:t> If you want more help on a specific command:</a:t>
            </a:r>
          </a:p>
          <a:p>
            <a:pPr lvl="1"/>
            <a:r>
              <a:t> then you type the "oc" command and add</a:t>
            </a:r>
            <a:r>
              <a:rPr>
                <a:latin typeface="Courier New"/>
              </a:rPr>
              <a:t> --help</a:t>
            </a:r>
            <a:r>
              <a:t> .</a:t>
            </a:r>
          </a:p>
          <a:p>
            <a:r>
              <a:t> If you want help on the new-app command, for example, type:</a:t>
            </a:r>
            <a:r>
              <a:rPr>
                <a:latin typeface="Courier New"/>
              </a:rPr>
              <a:t> oc new-app --help</a:t>
            </a:r>
            <a:r>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Managing Projects with Openshift CLI</a:t>
            </a:r>
          </a:p>
        </p:txBody>
      </p:sp>
      <p:sp>
        <p:nvSpPr>
          <p:cNvPr id="3" name="Content Placeholder 2"/>
          <p:cNvSpPr>
            <a:spLocks noGrp="1"/>
          </p:cNvSpPr>
          <p:nvPr>
            <p:ph idx="1"/>
          </p:nvPr>
        </p:nvSpPr>
        <p:spPr/>
        <p:txBody>
          <a:bodyPr/>
          <a:lstStyle/>
          <a:p>
            <a:r>
              <a:t> In Openshift, a project allows you to create a separate workspace containing a group of applications and other objects.</a:t>
            </a:r>
          </a:p>
          <a:p>
            <a:r>
              <a:t> To check a list of available projects type</a:t>
            </a:r>
            <a:r>
              <a:rPr>
                <a:latin typeface="Courier New"/>
              </a:rPr>
              <a:t> oc projects</a:t>
            </a:r>
            <a:r>
              <a:t> .</a:t>
            </a:r>
          </a:p>
          <a:p>
            <a:r>
              <a:t> To check which project you are on, type</a:t>
            </a:r>
            <a:r>
              <a:rPr>
                <a:latin typeface="Courier New"/>
              </a:rPr>
              <a:t> oc project</a:t>
            </a:r>
            <a:r>
              <a:t> .</a:t>
            </a:r>
          </a:p>
          <a:p>
            <a:r>
              <a:t> Switching Projects:</a:t>
            </a:r>
          </a:p>
          <a:p>
            <a:pPr lvl="1"/>
            <a:r>
              <a:t> For example, if you have two projects: project1 and project2.</a:t>
            </a:r>
          </a:p>
          <a:p>
            <a:pPr lvl="1"/>
            <a:r>
              <a:t> If you are on project1, switch to project2 with this command:</a:t>
            </a:r>
            <a:r>
              <a:rPr>
                <a:latin typeface="Courier New"/>
              </a:rPr>
              <a:t> oc project project2</a:t>
            </a:r>
            <a:r>
              <a:t> .</a:t>
            </a:r>
          </a:p>
          <a:p>
            <a:r>
              <a:t> Creating a new project by typing:</a:t>
            </a:r>
            <a:r>
              <a:rPr>
                <a:latin typeface="Courier New"/>
              </a:rPr>
              <a:t> oc new-project my-project</a:t>
            </a:r>
            <a: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Deploying an Application in OpenShift</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Options for Sources of Applications</a:t>
            </a:r>
          </a:p>
        </p:txBody>
      </p:sp>
      <p:sp>
        <p:nvSpPr>
          <p:cNvPr id="3" name="Content Placeholder 2"/>
          <p:cNvSpPr>
            <a:spLocks noGrp="1"/>
          </p:cNvSpPr>
          <p:nvPr>
            <p:ph idx="1"/>
          </p:nvPr>
        </p:nvSpPr>
        <p:spPr/>
        <p:txBody>
          <a:bodyPr/>
          <a:lstStyle/>
          <a:p>
            <a:r>
              <a:t> When you want to create and deploy an application, Openshift gives you several possible options of the possible sources of the application.</a:t>
            </a:r>
          </a:p>
          <a:p>
            <a:pPr lvl="1"/>
            <a:r>
              <a:t> You can upload the source code directly to Openshift.</a:t>
            </a:r>
          </a:p>
          <a:p>
            <a:pPr lvl="1"/>
            <a:r>
              <a:t> You can use an existing template.</a:t>
            </a:r>
          </a:p>
          <a:p>
            <a:pPr lvl="1"/>
            <a:r>
              <a:t> You can load an application from an existing container file image.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Languages and Resources Available in Openshift</a:t>
            </a:r>
          </a:p>
        </p:txBody>
      </p:sp>
      <p:sp>
        <p:nvSpPr>
          <p:cNvPr id="3" name="Content Placeholder 2"/>
          <p:cNvSpPr>
            <a:spLocks noGrp="1"/>
          </p:cNvSpPr>
          <p:nvPr>
            <p:ph idx="1"/>
          </p:nvPr>
        </p:nvSpPr>
        <p:spPr/>
        <p:txBody>
          <a:bodyPr/>
          <a:lstStyle/>
          <a:p>
            <a:r>
              <a:t> Supported languages:</a:t>
            </a:r>
          </a:p>
          <a:p>
            <a:pPr lvl="1"/>
            <a:r>
              <a:t> PHP</a:t>
            </a:r>
          </a:p>
          <a:p>
            <a:pPr lvl="1"/>
            <a:r>
              <a:t> Python</a:t>
            </a:r>
          </a:p>
          <a:p>
            <a:pPr lvl="1"/>
            <a:r>
              <a:t> Perl</a:t>
            </a:r>
          </a:p>
          <a:p>
            <a:pPr lvl="1"/>
            <a:r>
              <a:t> Node.js</a:t>
            </a:r>
          </a:p>
          <a:p>
            <a:pPr lvl="1"/>
            <a:r>
              <a:t> Ruby</a:t>
            </a:r>
          </a:p>
          <a:p>
            <a:pPr lvl="1"/>
            <a:r>
              <a:t> Java.</a:t>
            </a:r>
          </a:p>
          <a:p>
            <a:r>
              <a:t> Supported Runtimes:</a:t>
            </a:r>
          </a:p>
          <a:p>
            <a:pPr lvl="1"/>
            <a:r>
              <a:t> Java</a:t>
            </a:r>
          </a:p>
          <a:p>
            <a:pPr lvl="1"/>
            <a:r>
              <a:t> .NET core.</a:t>
            </a:r>
          </a:p>
          <a:p>
            <a:endParaRPr/>
          </a:p>
          <a:p>
            <a:endParaRPr/>
          </a:p>
          <a:p>
            <a:endParaRPr/>
          </a:p>
          <a:p>
            <a:endParaRPr/>
          </a:p>
          <a:p>
            <a:endParaRPr/>
          </a:p>
          <a:p>
            <a:endParaRPr/>
          </a:p>
        </p:txBody>
      </p:sp>
      <p:pic>
        <p:nvPicPr>
          <p:cNvPr id="4" name="Picture 3" descr="greetings.png"/>
          <p:cNvPicPr>
            <a:picLocks noChangeAspect="1"/>
          </p:cNvPicPr>
          <p:nvPr/>
        </p:nvPicPr>
        <p:blipFill>
          <a:blip r:embed="rId3"/>
          <a:stretch>
            <a:fillRect/>
          </a:stretch>
        </p:blipFill>
        <p:spPr>
          <a:xfrm>
            <a:off x="374904" y="5120640"/>
            <a:ext cx="2610118" cy="173736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Supported Frameworks and Databases</a:t>
            </a:r>
          </a:p>
        </p:txBody>
      </p:sp>
      <p:sp>
        <p:nvSpPr>
          <p:cNvPr id="3" name="Content Placeholder 2"/>
          <p:cNvSpPr>
            <a:spLocks noGrp="1"/>
          </p:cNvSpPr>
          <p:nvPr>
            <p:ph idx="1"/>
          </p:nvPr>
        </p:nvSpPr>
        <p:spPr/>
        <p:txBody>
          <a:bodyPr/>
          <a:lstStyle/>
          <a:p>
            <a:r>
              <a:t> Supported Frameworks:</a:t>
            </a:r>
          </a:p>
          <a:p>
            <a:pPr lvl="1"/>
            <a:r>
              <a:t> Jenkins.</a:t>
            </a:r>
          </a:p>
          <a:p>
            <a:r>
              <a:t> Supported Databases:</a:t>
            </a:r>
          </a:p>
          <a:p>
            <a:pPr lvl="1"/>
            <a:r>
              <a:t> MySQL</a:t>
            </a:r>
          </a:p>
          <a:p>
            <a:pPr lvl="1"/>
            <a:r>
              <a:t> MongoDB</a:t>
            </a:r>
          </a:p>
          <a:p>
            <a:pPr lvl="1"/>
            <a:r>
              <a:t> MariaDB</a:t>
            </a:r>
          </a:p>
          <a:p>
            <a:pPr lvl="1"/>
            <a:r>
              <a:t> PostgreSQL</a:t>
            </a:r>
          </a:p>
          <a:p>
            <a:pPr lvl="1"/>
            <a:r>
              <a:t> Redis.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Also Supported:</a:t>
            </a:r>
          </a:p>
        </p:txBody>
      </p:sp>
      <p:sp>
        <p:nvSpPr>
          <p:cNvPr id="3" name="Content Placeholder 2"/>
          <p:cNvSpPr>
            <a:spLocks noGrp="1"/>
          </p:cNvSpPr>
          <p:nvPr>
            <p:ph idx="1"/>
          </p:nvPr>
        </p:nvSpPr>
        <p:spPr/>
        <p:txBody>
          <a:bodyPr/>
          <a:lstStyle/>
          <a:p>
            <a:r>
              <a:t> 3scale APIcast</a:t>
            </a:r>
          </a:p>
          <a:p>
            <a:r>
              <a:t> Apache HTTP Server (httpd)</a:t>
            </a:r>
          </a:p>
          <a:p>
            <a:r>
              <a:t> Red Hat JBoss A-MQ</a:t>
            </a:r>
          </a:p>
          <a:p>
            <a:r>
              <a:t> Red Hat JBoss BPM Suite Intelligent Process Server</a:t>
            </a:r>
          </a:p>
          <a:p>
            <a:r>
              <a:t> Red Hat JBoss BRMS Decision Server</a:t>
            </a:r>
          </a:p>
          <a:p>
            <a:r>
              <a:t> Red Hat JBoss Data Grid</a:t>
            </a:r>
          </a:p>
          <a:p>
            <a:r>
              <a:t> Red Hat JBoss Data Virtualization</a:t>
            </a:r>
          </a:p>
          <a:p>
            <a:r>
              <a:t> Red Hat JBoss Enterprise Application Platform (EAP)</a:t>
            </a:r>
          </a:p>
          <a:p>
            <a:r>
              <a:t> Red Hat JBoss Fuse Integration Services</a:t>
            </a:r>
          </a:p>
          <a:p>
            <a:r>
              <a:t> Red Hat JBoss Web Server (Tomcat)</a:t>
            </a:r>
          </a:p>
          <a:p>
            <a:r>
              <a:t> Red Hat Single Sign-On (SSO)</a:t>
            </a:r>
          </a:p>
          <a:p>
            <a:r>
              <a:t> Wildfly.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Creating an Application from Source Code with Web Console</a:t>
            </a:r>
          </a:p>
        </p:txBody>
      </p:sp>
      <p:sp>
        <p:nvSpPr>
          <p:cNvPr id="3" name="Content Placeholder 2"/>
          <p:cNvSpPr>
            <a:spLocks noGrp="1"/>
          </p:cNvSpPr>
          <p:nvPr>
            <p:ph idx="1"/>
          </p:nvPr>
        </p:nvSpPr>
        <p:spPr/>
        <p:txBody>
          <a:bodyPr/>
          <a:lstStyle/>
          <a:p>
            <a:r>
              <a:t> Both the Openshift Web Console and the Openshift CLI have tools to automatically build your desired application using Source-to-Image (S2I).</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browsecatalogall.png"/>
          <p:cNvPicPr>
            <a:picLocks noChangeAspect="1"/>
          </p:cNvPicPr>
          <p:nvPr/>
        </p:nvPicPr>
        <p:blipFill>
          <a:blip r:embed="rId3"/>
          <a:stretch>
            <a:fillRect/>
          </a:stretch>
        </p:blipFill>
        <p:spPr>
          <a:xfrm>
            <a:off x="374904" y="2487168"/>
            <a:ext cx="7735823" cy="374690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Creating an Application from Source Code with CLI</a:t>
            </a:r>
          </a:p>
        </p:txBody>
      </p:sp>
      <p:sp>
        <p:nvSpPr>
          <p:cNvPr id="3" name="Content Placeholder 2"/>
          <p:cNvSpPr>
            <a:spLocks noGrp="1"/>
          </p:cNvSpPr>
          <p:nvPr>
            <p:ph idx="1"/>
          </p:nvPr>
        </p:nvSpPr>
        <p:spPr/>
        <p:txBody>
          <a:bodyPr/>
          <a:lstStyle/>
          <a:p>
            <a:r>
              <a:t> The command line interface (CLI) has a command called "oc new-app" which allows you to create or upload an the source code to your project.</a:t>
            </a:r>
          </a:p>
          <a:p>
            <a:r>
              <a:t> You can specify a local repository for the source of your application with this command.</a:t>
            </a:r>
          </a:p>
          <a:p>
            <a:endParaRPr/>
          </a:p>
          <a:p>
            <a:endParaRPr/>
          </a:p>
          <a:p>
            <a:r>
              <a:t> With oc new-app you can specify a Github repository URL instead. Example.</a:t>
            </a:r>
          </a:p>
          <a:p>
            <a:endParaRPr/>
          </a:p>
          <a:p>
            <a:endParaRPr/>
          </a:p>
          <a:p>
            <a:r>
              <a:t> You can optionally specify a name for all resources associated with the app by using the --name argument.  This will apply the name nodejs-example.</a:t>
            </a:r>
          </a:p>
          <a:p>
            <a:endParaRPr/>
          </a:p>
          <a:p>
            <a:endParaRPr/>
          </a:p>
        </p:txBody>
      </p:sp>
      <p:pic>
        <p:nvPicPr>
          <p:cNvPr id="4" name="Picture 3" descr="1.png"/>
          <p:cNvPicPr>
            <a:picLocks noChangeAspect="1"/>
          </p:cNvPicPr>
          <p:nvPr/>
        </p:nvPicPr>
        <p:blipFill>
          <a:blip r:embed="rId3"/>
          <a:stretch>
            <a:fillRect/>
          </a:stretch>
        </p:blipFill>
        <p:spPr>
          <a:xfrm>
            <a:off x="0" y="2886220"/>
            <a:ext cx="6197600" cy="495300"/>
          </a:xfrm>
          <a:prstGeom prst="rect">
            <a:avLst/>
          </a:prstGeom>
        </p:spPr>
      </p:pic>
      <p:pic>
        <p:nvPicPr>
          <p:cNvPr id="5" name="Picture 4" descr="1.png"/>
          <p:cNvPicPr>
            <a:picLocks noChangeAspect="1"/>
          </p:cNvPicPr>
          <p:nvPr/>
        </p:nvPicPr>
        <p:blipFill>
          <a:blip r:embed="rId4"/>
          <a:stretch>
            <a:fillRect/>
          </a:stretch>
        </p:blipFill>
        <p:spPr>
          <a:xfrm>
            <a:off x="0" y="4133087"/>
            <a:ext cx="9004852" cy="445672"/>
          </a:xfrm>
          <a:prstGeom prst="rect">
            <a:avLst/>
          </a:prstGeom>
        </p:spPr>
      </p:pic>
      <p:pic>
        <p:nvPicPr>
          <p:cNvPr id="6" name="Picture 5" descr="1.png"/>
          <p:cNvPicPr>
            <a:picLocks noChangeAspect="1"/>
          </p:cNvPicPr>
          <p:nvPr/>
        </p:nvPicPr>
        <p:blipFill>
          <a:blip r:embed="rId5"/>
          <a:stretch>
            <a:fillRect/>
          </a:stretch>
        </p:blipFill>
        <p:spPr>
          <a:xfrm>
            <a:off x="1" y="5449824"/>
            <a:ext cx="9144000" cy="33898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Pipeline Builds</a:t>
            </a:r>
          </a:p>
        </p:txBody>
      </p:sp>
      <p:sp>
        <p:nvSpPr>
          <p:cNvPr id="3" name="Content Placeholder 2"/>
          <p:cNvSpPr>
            <a:spLocks noGrp="1"/>
          </p:cNvSpPr>
          <p:nvPr>
            <p:ph idx="1"/>
          </p:nvPr>
        </p:nvSpPr>
        <p:spPr/>
        <p:txBody>
          <a:bodyPr/>
          <a:lstStyle/>
          <a:p>
            <a:r>
              <a:t> Instead of using a Source-to-Image (S2I) method of building your application, there is the option of using a Jenkins Pipeline to build of your app.</a:t>
            </a:r>
          </a:p>
          <a:p>
            <a:r>
              <a:t> A Jenkins Pipeline is a set of plugins which allows you to automatically update to the server any changes you make to the source code of your applications</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pipeline.jpg"/>
          <p:cNvPicPr>
            <a:picLocks noChangeAspect="1"/>
          </p:cNvPicPr>
          <p:nvPr/>
        </p:nvPicPr>
        <p:blipFill>
          <a:blip r:embed="rId3"/>
          <a:stretch>
            <a:fillRect/>
          </a:stretch>
        </p:blipFill>
        <p:spPr>
          <a:xfrm>
            <a:off x="2464904" y="2925312"/>
            <a:ext cx="5598215" cy="37263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Cloud Services:</a:t>
            </a:r>
          </a:p>
        </p:txBody>
      </p:sp>
      <p:sp>
        <p:nvSpPr>
          <p:cNvPr id="3" name="Content Placeholder 2"/>
          <p:cNvSpPr>
            <a:spLocks noGrp="1"/>
          </p:cNvSpPr>
          <p:nvPr>
            <p:ph idx="1"/>
          </p:nvPr>
        </p:nvSpPr>
        <p:spPr/>
        <p:txBody>
          <a:bodyPr/>
          <a:lstStyle/>
          <a:p>
            <a:r>
              <a:rPr dirty="0"/>
              <a:t> Infrastructure as a Service (IaaS)</a:t>
            </a:r>
          </a:p>
          <a:p>
            <a:r>
              <a:rPr dirty="0"/>
              <a:t> Platform as a Service (</a:t>
            </a:r>
            <a:r>
              <a:rPr dirty="0" err="1"/>
              <a:t>Paas</a:t>
            </a:r>
            <a:r>
              <a:rPr dirty="0"/>
              <a:t>)</a:t>
            </a:r>
          </a:p>
          <a:p>
            <a:r>
              <a:rPr dirty="0"/>
              <a:t> Software as a Service (SaaS).</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800px-Cloud_Services.gif"/>
          <p:cNvPicPr>
            <a:picLocks noChangeAspect="1"/>
          </p:cNvPicPr>
          <p:nvPr/>
        </p:nvPicPr>
        <p:blipFill>
          <a:blip r:embed="rId3"/>
          <a:stretch>
            <a:fillRect/>
          </a:stretch>
        </p:blipFill>
        <p:spPr>
          <a:xfrm>
            <a:off x="3755136" y="2239882"/>
            <a:ext cx="5388864" cy="404164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Automatic Detection</a:t>
            </a:r>
          </a:p>
        </p:txBody>
      </p:sp>
      <p:sp>
        <p:nvSpPr>
          <p:cNvPr id="3" name="Content Placeholder 2"/>
          <p:cNvSpPr>
            <a:spLocks noGrp="1"/>
          </p:cNvSpPr>
          <p:nvPr>
            <p:ph idx="1"/>
          </p:nvPr>
        </p:nvSpPr>
        <p:spPr/>
        <p:txBody>
          <a:bodyPr/>
          <a:lstStyle/>
          <a:p>
            <a:r>
              <a:t> When you start to create a new app, Openshift automatically detects the type of application and it also searches for a Jenkinsfile.  If it finds it will automatically select the Pipeline Build strategy.</a:t>
            </a:r>
          </a:p>
          <a:p>
            <a:r>
              <a:t> You can manually override this using the CLI with the oc new-app command by using a strategy flag to set it to either a Pipeline build, or S2I build using the following examples.</a:t>
            </a:r>
          </a:p>
          <a:p>
            <a:endParaRPr/>
          </a:p>
          <a:p>
            <a:endParaRPr/>
          </a:p>
          <a:p>
            <a:r>
              <a:t> or</a:t>
            </a:r>
          </a:p>
          <a:p>
            <a:endParaRPr/>
          </a:p>
          <a:p>
            <a:endParaRPr/>
          </a:p>
        </p:txBody>
      </p:sp>
      <p:pic>
        <p:nvPicPr>
          <p:cNvPr id="4" name="Picture 3" descr="1.png"/>
          <p:cNvPicPr>
            <a:picLocks noChangeAspect="1"/>
          </p:cNvPicPr>
          <p:nvPr/>
        </p:nvPicPr>
        <p:blipFill>
          <a:blip r:embed="rId3"/>
          <a:stretch>
            <a:fillRect/>
          </a:stretch>
        </p:blipFill>
        <p:spPr>
          <a:xfrm>
            <a:off x="0" y="3803904"/>
            <a:ext cx="10464800" cy="495300"/>
          </a:xfrm>
          <a:prstGeom prst="rect">
            <a:avLst/>
          </a:prstGeom>
        </p:spPr>
      </p:pic>
      <p:pic>
        <p:nvPicPr>
          <p:cNvPr id="5" name="Picture 4" descr="1.png"/>
          <p:cNvPicPr>
            <a:picLocks noChangeAspect="1"/>
          </p:cNvPicPr>
          <p:nvPr/>
        </p:nvPicPr>
        <p:blipFill>
          <a:blip r:embed="rId4"/>
          <a:stretch>
            <a:fillRect/>
          </a:stretch>
        </p:blipFill>
        <p:spPr>
          <a:xfrm>
            <a:off x="0" y="4791456"/>
            <a:ext cx="10769600" cy="4953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Create an Application Using a Template</a:t>
            </a:r>
          </a:p>
        </p:txBody>
      </p:sp>
      <p:sp>
        <p:nvSpPr>
          <p:cNvPr id="3" name="Content Placeholder 2"/>
          <p:cNvSpPr>
            <a:spLocks noGrp="1"/>
          </p:cNvSpPr>
          <p:nvPr>
            <p:ph idx="1"/>
          </p:nvPr>
        </p:nvSpPr>
        <p:spPr/>
        <p:txBody>
          <a:bodyPr/>
          <a:lstStyle/>
          <a:p>
            <a:r>
              <a:t> You can use a template file for your desired type of application, database, or resource to create a new application.</a:t>
            </a:r>
          </a:p>
          <a:p>
            <a:r>
              <a:t> The Web Console has a catalog with different templates in it to start with by clicking on the object in the catalog you want to add.</a:t>
            </a:r>
          </a:p>
          <a:p>
            <a:r>
              <a:t> If using the CLI, you can specify a local template using -f before the template.</a:t>
            </a:r>
          </a:p>
          <a:p>
            <a:r>
              <a:t> Using oc new-app with a local template. Replace the /path/to/nodejs.json with the local path and name of the template file.</a:t>
            </a:r>
          </a:p>
          <a:p>
            <a:endParaRPr/>
          </a:p>
          <a:p>
            <a:endParaRPr/>
          </a:p>
        </p:txBody>
      </p:sp>
      <p:pic>
        <p:nvPicPr>
          <p:cNvPr id="4" name="Picture 3" descr="1.png"/>
          <p:cNvPicPr>
            <a:picLocks noChangeAspect="1"/>
          </p:cNvPicPr>
          <p:nvPr/>
        </p:nvPicPr>
        <p:blipFill>
          <a:blip r:embed="rId3"/>
          <a:stretch>
            <a:fillRect/>
          </a:stretch>
        </p:blipFill>
        <p:spPr>
          <a:xfrm>
            <a:off x="0" y="4133087"/>
            <a:ext cx="5892800" cy="4953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Create an Application Using a Container Image</a:t>
            </a:r>
          </a:p>
        </p:txBody>
      </p:sp>
      <p:sp>
        <p:nvSpPr>
          <p:cNvPr id="3" name="Content Placeholder 2"/>
          <p:cNvSpPr>
            <a:spLocks noGrp="1"/>
          </p:cNvSpPr>
          <p:nvPr>
            <p:ph idx="1"/>
          </p:nvPr>
        </p:nvSpPr>
        <p:spPr/>
        <p:txBody>
          <a:bodyPr/>
          <a:lstStyle/>
          <a:p>
            <a:r>
              <a:t> Creating an application using a container image is a similar process to using the oc new-app command with a template.</a:t>
            </a:r>
          </a:p>
          <a:p>
            <a:r>
              <a:t> Direct the oc new-app command to the container image file instead of the template.</a:t>
            </a:r>
          </a:p>
          <a:p>
            <a:r>
              <a:t> Specify the name or url or path of the container image you want to add. You can specify the Dockerhub name as in these examples.</a:t>
            </a:r>
          </a:p>
          <a:p>
            <a:endParaRPr/>
          </a:p>
          <a:p>
            <a:endParaRPr/>
          </a:p>
          <a:p>
            <a:r>
              <a:t> or</a:t>
            </a:r>
          </a:p>
          <a:p>
            <a:endParaRPr/>
          </a:p>
          <a:p>
            <a:endParaRPr/>
          </a:p>
        </p:txBody>
      </p:sp>
      <p:pic>
        <p:nvPicPr>
          <p:cNvPr id="4" name="Picture 3" descr="1.png"/>
          <p:cNvPicPr>
            <a:picLocks noChangeAspect="1"/>
          </p:cNvPicPr>
          <p:nvPr/>
        </p:nvPicPr>
        <p:blipFill>
          <a:blip r:embed="rId3"/>
          <a:stretch>
            <a:fillRect/>
          </a:stretch>
        </p:blipFill>
        <p:spPr>
          <a:xfrm>
            <a:off x="0" y="3474720"/>
            <a:ext cx="3149600" cy="495300"/>
          </a:xfrm>
          <a:prstGeom prst="rect">
            <a:avLst/>
          </a:prstGeom>
        </p:spPr>
      </p:pic>
      <p:pic>
        <p:nvPicPr>
          <p:cNvPr id="5" name="Picture 4" descr="1.png"/>
          <p:cNvPicPr>
            <a:picLocks noChangeAspect="1"/>
          </p:cNvPicPr>
          <p:nvPr/>
        </p:nvPicPr>
        <p:blipFill>
          <a:blip r:embed="rId4"/>
          <a:stretch>
            <a:fillRect/>
          </a:stretch>
        </p:blipFill>
        <p:spPr>
          <a:xfrm>
            <a:off x="0" y="4462272"/>
            <a:ext cx="6197600" cy="4953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Defining Environmental Variables</a:t>
            </a:r>
          </a:p>
        </p:txBody>
      </p:sp>
      <p:sp>
        <p:nvSpPr>
          <p:cNvPr id="3" name="Content Placeholder 2"/>
          <p:cNvSpPr>
            <a:spLocks noGrp="1"/>
          </p:cNvSpPr>
          <p:nvPr>
            <p:ph idx="1"/>
          </p:nvPr>
        </p:nvSpPr>
        <p:spPr/>
        <p:txBody>
          <a:bodyPr/>
          <a:lstStyle/>
          <a:p>
            <a:r>
              <a:t> To specify values for the parameters in your template file when creating an app, you will use the -p flag like this example</a:t>
            </a:r>
          </a:p>
          <a:p>
            <a:endParaRPr/>
          </a:p>
          <a:p>
            <a:endParaRPr/>
          </a:p>
          <a:p>
            <a:r>
              <a:t> If you want to set environmental variables when loading a container image, use the -e flag, like this example:</a:t>
            </a:r>
          </a:p>
          <a:p>
            <a:endParaRPr/>
          </a:p>
          <a:p>
            <a:endParaRPr/>
          </a:p>
          <a:p>
            <a:r>
              <a:t> After you have imported the source, template, or image, you can define enviromental variables using the "oc set env" command like this example:</a:t>
            </a:r>
          </a:p>
          <a:p>
            <a:endParaRPr/>
          </a:p>
          <a:p>
            <a:endParaRPr/>
          </a:p>
        </p:txBody>
      </p:sp>
      <p:pic>
        <p:nvPicPr>
          <p:cNvPr id="4" name="Picture 3" descr="1.png"/>
          <p:cNvPicPr>
            <a:picLocks noChangeAspect="1"/>
          </p:cNvPicPr>
          <p:nvPr/>
        </p:nvPicPr>
        <p:blipFill>
          <a:blip r:embed="rId3"/>
          <a:stretch>
            <a:fillRect/>
          </a:stretch>
        </p:blipFill>
        <p:spPr>
          <a:xfrm>
            <a:off x="0" y="2487168"/>
            <a:ext cx="10464800" cy="495300"/>
          </a:xfrm>
          <a:prstGeom prst="rect">
            <a:avLst/>
          </a:prstGeom>
        </p:spPr>
      </p:pic>
      <p:pic>
        <p:nvPicPr>
          <p:cNvPr id="5" name="Picture 4" descr="1.png"/>
          <p:cNvPicPr>
            <a:picLocks noChangeAspect="1"/>
          </p:cNvPicPr>
          <p:nvPr/>
        </p:nvPicPr>
        <p:blipFill>
          <a:blip r:embed="rId4"/>
          <a:stretch>
            <a:fillRect/>
          </a:stretch>
        </p:blipFill>
        <p:spPr>
          <a:xfrm>
            <a:off x="0" y="3803904"/>
            <a:ext cx="9550400" cy="495300"/>
          </a:xfrm>
          <a:prstGeom prst="rect">
            <a:avLst/>
          </a:prstGeom>
        </p:spPr>
      </p:pic>
      <p:pic>
        <p:nvPicPr>
          <p:cNvPr id="6" name="Picture 5" descr="1.png"/>
          <p:cNvPicPr>
            <a:picLocks noChangeAspect="1"/>
          </p:cNvPicPr>
          <p:nvPr/>
        </p:nvPicPr>
        <p:blipFill>
          <a:blip r:embed="rId5"/>
          <a:stretch>
            <a:fillRect/>
          </a:stretch>
        </p:blipFill>
        <p:spPr>
          <a:xfrm>
            <a:off x="0" y="5120640"/>
            <a:ext cx="6959600" cy="4953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Checking the Status</a:t>
            </a:r>
          </a:p>
        </p:txBody>
      </p:sp>
      <p:sp>
        <p:nvSpPr>
          <p:cNvPr id="3" name="Content Placeholder 2"/>
          <p:cNvSpPr>
            <a:spLocks noGrp="1"/>
          </p:cNvSpPr>
          <p:nvPr>
            <p:ph idx="1"/>
          </p:nvPr>
        </p:nvSpPr>
        <p:spPr/>
        <p:txBody>
          <a:bodyPr/>
          <a:lstStyle/>
          <a:p>
            <a:r>
              <a:t> You can easily check the status of your applications under the Web Console under the project section.</a:t>
            </a:r>
          </a:p>
          <a:p>
            <a:r>
              <a:t> Using CLI, you can request the status of your applications by simply typing</a:t>
            </a:r>
            <a:r>
              <a:rPr>
                <a:latin typeface="Courier New"/>
              </a:rPr>
              <a:t> oc status</a:t>
            </a:r>
            <a:r>
              <a:t> .</a:t>
            </a:r>
          </a:p>
          <a:p>
            <a:r>
              <a:t> Add the -v flag  to get more detailed information:</a:t>
            </a:r>
            <a:r>
              <a:rPr>
                <a:latin typeface="Courier New"/>
              </a:rPr>
              <a:t> oc status -v</a:t>
            </a:r>
            <a:r>
              <a:t> .</a:t>
            </a:r>
          </a:p>
          <a:p>
            <a:r>
              <a:t> To list services for your app type:</a:t>
            </a:r>
            <a:r>
              <a:rPr>
                <a:latin typeface="Courier New"/>
              </a:rPr>
              <a:t> oc get services</a:t>
            </a:r>
            <a:r>
              <a:t> .</a:t>
            </a:r>
          </a:p>
          <a:p>
            <a:r>
              <a:t> For a complete list of everything under your project type:</a:t>
            </a:r>
            <a:r>
              <a:rPr>
                <a:latin typeface="Courier New"/>
              </a:rPr>
              <a:t> oc get all</a:t>
            </a:r>
            <a: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Configuring an Application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Configuring Routes</a:t>
            </a:r>
          </a:p>
        </p:txBody>
      </p:sp>
      <p:sp>
        <p:nvSpPr>
          <p:cNvPr id="3" name="Content Placeholder 2"/>
          <p:cNvSpPr>
            <a:spLocks noGrp="1"/>
          </p:cNvSpPr>
          <p:nvPr>
            <p:ph idx="1"/>
          </p:nvPr>
        </p:nvSpPr>
        <p:spPr/>
        <p:txBody>
          <a:bodyPr/>
          <a:lstStyle/>
          <a:p>
            <a:r>
              <a:t> In order for your application to be accessible from a web browser, you will need to configure a route for the application.</a:t>
            </a:r>
          </a:p>
          <a:p>
            <a:r>
              <a:t> How to configure a route:</a:t>
            </a:r>
          </a:p>
          <a:p>
            <a:pPr lvl="1"/>
            <a:r>
              <a:t> Get the name of your services by typing:</a:t>
            </a:r>
            <a:r>
              <a:rPr>
                <a:latin typeface="Courier New"/>
              </a:rPr>
              <a:t> oc get services</a:t>
            </a:r>
            <a:r>
              <a:t> .</a:t>
            </a:r>
          </a:p>
          <a:p>
            <a:pPr lvl="1"/>
            <a:r>
              <a:t> Next, type the "oc expose" command for your service as in this example:</a:t>
            </a:r>
          </a:p>
          <a:p>
            <a:endParaRPr/>
          </a:p>
          <a:p>
            <a:endParaRPr/>
          </a:p>
          <a:p>
            <a:r>
              <a:t> Find the route by typing:</a:t>
            </a:r>
            <a:r>
              <a:rPr>
                <a:latin typeface="Courier New"/>
              </a:rPr>
              <a:t> oc get routes</a:t>
            </a:r>
            <a:r>
              <a:t> .</a:t>
            </a:r>
          </a:p>
          <a:p>
            <a:r>
              <a:t> This will give you a web address, copy the web address and paste it in your browser address bar and hit enter to load the page.</a:t>
            </a:r>
          </a:p>
        </p:txBody>
      </p:sp>
      <p:pic>
        <p:nvPicPr>
          <p:cNvPr id="4" name="Picture 3" descr="1.png"/>
          <p:cNvPicPr>
            <a:picLocks noChangeAspect="1"/>
          </p:cNvPicPr>
          <p:nvPr/>
        </p:nvPicPr>
        <p:blipFill>
          <a:blip r:embed="rId3"/>
          <a:stretch>
            <a:fillRect/>
          </a:stretch>
        </p:blipFill>
        <p:spPr>
          <a:xfrm>
            <a:off x="0" y="3474720"/>
            <a:ext cx="6807200" cy="4953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Automatic Builds</a:t>
            </a:r>
          </a:p>
        </p:txBody>
      </p:sp>
      <p:sp>
        <p:nvSpPr>
          <p:cNvPr id="3" name="Content Placeholder 2"/>
          <p:cNvSpPr>
            <a:spLocks noGrp="1"/>
          </p:cNvSpPr>
          <p:nvPr>
            <p:ph idx="1"/>
          </p:nvPr>
        </p:nvSpPr>
        <p:spPr/>
        <p:txBody>
          <a:bodyPr/>
          <a:lstStyle/>
          <a:p>
            <a:r>
              <a:t> Openshift allows you to automatically rebuild the application on the server:</a:t>
            </a:r>
          </a:p>
          <a:p>
            <a:pPr lvl="1"/>
            <a:r>
              <a:t> By a Jenkins Pipeline</a:t>
            </a:r>
          </a:p>
          <a:p>
            <a:pPr lvl="1"/>
            <a:r>
              <a:t> By using a webhook.</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build.jpg"/>
          <p:cNvPicPr>
            <a:picLocks noChangeAspect="1"/>
          </p:cNvPicPr>
          <p:nvPr/>
        </p:nvPicPr>
        <p:blipFill>
          <a:blip r:embed="rId3"/>
          <a:stretch>
            <a:fillRect/>
          </a:stretch>
        </p:blipFill>
        <p:spPr>
          <a:xfrm>
            <a:off x="3022582" y="2713174"/>
            <a:ext cx="4522849" cy="366774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Webhooks</a:t>
            </a:r>
          </a:p>
        </p:txBody>
      </p:sp>
      <p:sp>
        <p:nvSpPr>
          <p:cNvPr id="3" name="Content Placeholder 2"/>
          <p:cNvSpPr>
            <a:spLocks noGrp="1"/>
          </p:cNvSpPr>
          <p:nvPr>
            <p:ph idx="1"/>
          </p:nvPr>
        </p:nvSpPr>
        <p:spPr/>
        <p:txBody>
          <a:bodyPr/>
          <a:lstStyle/>
          <a:p>
            <a:r>
              <a:t> Webhooks are a type of trigger which cause your application on Openshift to be automatically rebuilt under certain specified conditions, such as using "git push" to update the repository of your application.</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ebhook.png"/>
          <p:cNvPicPr>
            <a:picLocks noChangeAspect="1"/>
          </p:cNvPicPr>
          <p:nvPr/>
        </p:nvPicPr>
        <p:blipFill>
          <a:blip r:embed="rId3"/>
          <a:stretch>
            <a:fillRect/>
          </a:stretch>
        </p:blipFill>
        <p:spPr>
          <a:xfrm>
            <a:off x="2163947" y="2935620"/>
            <a:ext cx="4574783" cy="343108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Git Push</a:t>
            </a:r>
          </a:p>
        </p:txBody>
      </p:sp>
      <p:sp>
        <p:nvSpPr>
          <p:cNvPr id="3" name="Content Placeholder 2"/>
          <p:cNvSpPr>
            <a:spLocks noGrp="1"/>
          </p:cNvSpPr>
          <p:nvPr>
            <p:ph idx="1"/>
          </p:nvPr>
        </p:nvSpPr>
        <p:spPr/>
        <p:txBody>
          <a:bodyPr/>
          <a:lstStyle/>
          <a:p>
            <a:r>
              <a:t> You can make changes to your application on your local computer and then use your "Git Bash" command line or terminal to "git push" to update your changes on the repository.</a:t>
            </a:r>
          </a:p>
          <a:p>
            <a:r>
              <a:t> If you have automatic builds configured, this will automatically update the applicaiton on the server.</a:t>
            </a:r>
          </a:p>
          <a:p>
            <a:endParaRPr/>
          </a:p>
          <a:p>
            <a:endParaRPr/>
          </a:p>
          <a:p>
            <a:endParaRPr/>
          </a:p>
          <a:p>
            <a:endParaRPr/>
          </a:p>
          <a:p>
            <a:endParaRPr/>
          </a:p>
          <a:p>
            <a:endParaRPr/>
          </a:p>
          <a:p>
            <a:endParaRPr/>
          </a:p>
          <a:p>
            <a:endParaRPr/>
          </a:p>
          <a:p>
            <a:endParaRPr/>
          </a:p>
          <a:p>
            <a:endParaRPr/>
          </a:p>
          <a:p>
            <a:endParaRPr/>
          </a:p>
        </p:txBody>
      </p:sp>
      <p:pic>
        <p:nvPicPr>
          <p:cNvPr id="4" name="Picture 3" descr="gitpush.png"/>
          <p:cNvPicPr>
            <a:picLocks noChangeAspect="1"/>
          </p:cNvPicPr>
          <p:nvPr/>
        </p:nvPicPr>
        <p:blipFill>
          <a:blip r:embed="rId3"/>
          <a:stretch>
            <a:fillRect/>
          </a:stretch>
        </p:blipFill>
        <p:spPr>
          <a:xfrm>
            <a:off x="2283217" y="2898250"/>
            <a:ext cx="5543550" cy="3543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Infrastructure as a Service (IaaS)</a:t>
            </a:r>
          </a:p>
        </p:txBody>
      </p:sp>
      <p:sp>
        <p:nvSpPr>
          <p:cNvPr id="3" name="Content Placeholder 2"/>
          <p:cNvSpPr>
            <a:spLocks noGrp="1"/>
          </p:cNvSpPr>
          <p:nvPr>
            <p:ph idx="1"/>
          </p:nvPr>
        </p:nvSpPr>
        <p:spPr/>
        <p:txBody>
          <a:bodyPr/>
          <a:lstStyle/>
          <a:p>
            <a:r>
              <a:t> IaaS is a type of cloud service which provides:</a:t>
            </a:r>
          </a:p>
          <a:p>
            <a:pPr lvl="1"/>
            <a:r>
              <a:t> Servers and server related hardware</a:t>
            </a:r>
          </a:p>
          <a:p>
            <a:pPr lvl="1"/>
            <a:r>
              <a:t> Virtualization</a:t>
            </a:r>
          </a:p>
          <a:p>
            <a:pPr lvl="1"/>
            <a:r>
              <a:t> Storage</a:t>
            </a:r>
          </a:p>
          <a:p>
            <a:pPr lvl="1"/>
            <a:r>
              <a:t> Networking.</a:t>
            </a:r>
          </a:p>
          <a:p>
            <a:r>
              <a:t> If you utilize an IaaS service you will need to provide the:</a:t>
            </a:r>
          </a:p>
          <a:p>
            <a:pPr lvl="1"/>
            <a:r>
              <a:t> Applications</a:t>
            </a:r>
          </a:p>
          <a:p>
            <a:pPr lvl="1"/>
            <a:r>
              <a:t> Data</a:t>
            </a:r>
          </a:p>
          <a:p>
            <a:pPr lvl="1"/>
            <a:r>
              <a:t> Runtime</a:t>
            </a:r>
          </a:p>
          <a:p>
            <a:pPr lvl="1"/>
            <a:r>
              <a:t> Middleware</a:t>
            </a:r>
          </a:p>
          <a:p>
            <a:pPr lvl="1"/>
            <a:r>
              <a:t> Operating system.</a:t>
            </a:r>
          </a:p>
          <a:p>
            <a:r>
              <a:t> Examples of IaaS service include:</a:t>
            </a:r>
          </a:p>
          <a:p>
            <a:pPr lvl="1"/>
            <a:r>
              <a:t> Amazon Elastic Compute Cloud (EC2), Microsoft Azure VM, Google Compute Engine (GCE).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BuildConfig files</a:t>
            </a:r>
          </a:p>
        </p:txBody>
      </p:sp>
      <p:sp>
        <p:nvSpPr>
          <p:cNvPr id="3" name="Content Placeholder 2"/>
          <p:cNvSpPr>
            <a:spLocks noGrp="1"/>
          </p:cNvSpPr>
          <p:nvPr>
            <p:ph idx="1"/>
          </p:nvPr>
        </p:nvSpPr>
        <p:spPr/>
        <p:txBody>
          <a:bodyPr/>
          <a:lstStyle/>
          <a:p>
            <a:r>
              <a:t> A BuildConfig is a file which is created automatically when you create a new app on the Web Console or using the "oc new-app" command.</a:t>
            </a:r>
          </a:p>
          <a:p>
            <a:r>
              <a:t> A BuildConfig contains configuration settings for creating a new build and contains information about triggers for rebuilding the app.</a:t>
            </a:r>
          </a:p>
          <a:p>
            <a:endParaRPr/>
          </a:p>
          <a:p>
            <a:endParaRPr/>
          </a:p>
          <a:p>
            <a:endParaRPr/>
          </a:p>
          <a:p>
            <a:endParaRPr/>
          </a:p>
          <a:p>
            <a:endParaRPr/>
          </a:p>
          <a:p>
            <a:endParaRPr/>
          </a:p>
          <a:p>
            <a:endParaRPr/>
          </a:p>
          <a:p>
            <a:endParaRPr/>
          </a:p>
          <a:p>
            <a:endParaRPr/>
          </a:p>
          <a:p>
            <a:endParaRPr/>
          </a:p>
          <a:p>
            <a:endParaRPr/>
          </a:p>
        </p:txBody>
      </p:sp>
      <p:pic>
        <p:nvPicPr>
          <p:cNvPr id="4" name="Picture 3" descr="gears.jpg"/>
          <p:cNvPicPr>
            <a:picLocks noChangeAspect="1"/>
          </p:cNvPicPr>
          <p:nvPr/>
        </p:nvPicPr>
        <p:blipFill>
          <a:blip r:embed="rId3"/>
          <a:stretch>
            <a:fillRect/>
          </a:stretch>
        </p:blipFill>
        <p:spPr>
          <a:xfrm>
            <a:off x="2407341" y="3167102"/>
            <a:ext cx="5678119" cy="319394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About BuildConfig files</a:t>
            </a:r>
          </a:p>
        </p:txBody>
      </p:sp>
      <p:sp>
        <p:nvSpPr>
          <p:cNvPr id="3" name="Content Placeholder 2"/>
          <p:cNvSpPr>
            <a:spLocks noGrp="1"/>
          </p:cNvSpPr>
          <p:nvPr>
            <p:ph idx="1"/>
          </p:nvPr>
        </p:nvSpPr>
        <p:spPr/>
        <p:txBody>
          <a:bodyPr/>
          <a:lstStyle/>
          <a:p>
            <a:r>
              <a:t> The following types of triggers can be used to rebuild the app.</a:t>
            </a:r>
          </a:p>
          <a:p>
            <a:pPr lvl="1"/>
            <a:r>
              <a:t> A Github or generic webhook.</a:t>
            </a:r>
          </a:p>
          <a:p>
            <a:pPr lvl="1"/>
            <a:r>
              <a:t> Image change trigger</a:t>
            </a:r>
          </a:p>
          <a:p>
            <a:pPr lvl="1"/>
            <a:r>
              <a:t> Configuration change triggers</a:t>
            </a:r>
          </a:p>
          <a:p>
            <a:r>
              <a:t> A Buildconfig file is generally in .yaml or .json formats and can be edited with the CLI and a text editor.</a:t>
            </a:r>
          </a:p>
          <a:p>
            <a:r>
              <a:t> A Buildconfig file can also be edited directly on the Web Console in the Builds section.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DeploymentConfig files</a:t>
            </a:r>
          </a:p>
        </p:txBody>
      </p:sp>
      <p:sp>
        <p:nvSpPr>
          <p:cNvPr id="3" name="Content Placeholder 2"/>
          <p:cNvSpPr>
            <a:spLocks noGrp="1"/>
          </p:cNvSpPr>
          <p:nvPr>
            <p:ph idx="1"/>
          </p:nvPr>
        </p:nvSpPr>
        <p:spPr/>
        <p:txBody>
          <a:bodyPr/>
          <a:lstStyle/>
          <a:p>
            <a:r>
              <a:t> A DeploymentConfig file is automatically created when you create a new application using the Web Console or the "oc new-app" command.</a:t>
            </a:r>
          </a:p>
          <a:p>
            <a:r>
              <a:t> The DeploymentConfig file specifies details about the</a:t>
            </a:r>
          </a:p>
          <a:p>
            <a:pPr lvl="1"/>
            <a:r>
              <a:t> Pods</a:t>
            </a:r>
          </a:p>
          <a:p>
            <a:pPr lvl="1"/>
            <a:r>
              <a:t> Replication Controllers</a:t>
            </a:r>
          </a:p>
          <a:p>
            <a:pPr lvl="1"/>
            <a:r>
              <a:t> Triggers</a:t>
            </a:r>
          </a:p>
          <a:p>
            <a:pPr lvl="1"/>
            <a:r>
              <a:t> Health checks</a:t>
            </a:r>
          </a:p>
          <a:p>
            <a:r>
              <a:t> The DeploymentConfig file can be edited directly in the Web Console under Applications or through the CLI and a text editor.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Persistent Volume and Persistent Volume Claims</a:t>
            </a:r>
          </a:p>
        </p:txBody>
      </p:sp>
      <p:sp>
        <p:nvSpPr>
          <p:cNvPr id="3" name="Content Placeholder 2"/>
          <p:cNvSpPr>
            <a:spLocks noGrp="1"/>
          </p:cNvSpPr>
          <p:nvPr>
            <p:ph idx="1"/>
          </p:nvPr>
        </p:nvSpPr>
        <p:spPr/>
        <p:txBody>
          <a:bodyPr/>
          <a:lstStyle/>
          <a:p>
            <a:r>
              <a:t> Persistent Volumes (PV) are available storage resources on the cluster.</a:t>
            </a:r>
          </a:p>
          <a:p>
            <a:r>
              <a:t> Persistent Volume Claims (PVC) request a specific amount of data to be used as storage and once it is setup, it safeguards that PV storage space to be only used for the applications which have requested it.</a:t>
            </a:r>
          </a:p>
          <a:p>
            <a:r>
              <a:t> If your application requires stored data, such as a database, then the PVC will provision storage space for the application.</a:t>
            </a:r>
          </a:p>
          <a:p>
            <a:r>
              <a:t> A PersistentVolumeClaim file is a configuration file with details about the configuration of the PVC. It can be edited using CLI and a text editor.</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Secrets</a:t>
            </a:r>
          </a:p>
        </p:txBody>
      </p:sp>
      <p:sp>
        <p:nvSpPr>
          <p:cNvPr id="3" name="Content Placeholder 2"/>
          <p:cNvSpPr>
            <a:spLocks noGrp="1"/>
          </p:cNvSpPr>
          <p:nvPr>
            <p:ph idx="1"/>
          </p:nvPr>
        </p:nvSpPr>
        <p:spPr/>
        <p:txBody>
          <a:bodyPr/>
          <a:lstStyle/>
          <a:p>
            <a:r>
              <a:t> A secret file is an object which contains sensitive data such as a user id and password for services.</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secretbox.jpg"/>
          <p:cNvPicPr>
            <a:picLocks noChangeAspect="1"/>
          </p:cNvPicPr>
          <p:nvPr/>
        </p:nvPicPr>
        <p:blipFill>
          <a:blip r:embed="rId3"/>
          <a:stretch>
            <a:fillRect/>
          </a:stretch>
        </p:blipFill>
        <p:spPr>
          <a:xfrm>
            <a:off x="2303096" y="2725707"/>
            <a:ext cx="4972348" cy="331748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Creating a Secret</a:t>
            </a:r>
          </a:p>
        </p:txBody>
      </p:sp>
      <p:sp>
        <p:nvSpPr>
          <p:cNvPr id="3" name="Content Placeholder 2"/>
          <p:cNvSpPr>
            <a:spLocks noGrp="1"/>
          </p:cNvSpPr>
          <p:nvPr>
            <p:ph idx="1"/>
          </p:nvPr>
        </p:nvSpPr>
        <p:spPr/>
        <p:txBody>
          <a:bodyPr/>
          <a:lstStyle/>
          <a:p>
            <a:r>
              <a:t> You can generate a secret by creating a yaml text file on your local computer in the secret format like the one below.</a:t>
            </a:r>
          </a:p>
          <a:p>
            <a:endParaRPr/>
          </a:p>
          <a:p>
            <a:endParaRPr/>
          </a:p>
          <a:p>
            <a:endParaRPr/>
          </a:p>
          <a:p>
            <a:endParaRPr/>
          </a:p>
          <a:p>
            <a:endParaRPr/>
          </a:p>
          <a:p>
            <a:endParaRPr/>
          </a:p>
          <a:p>
            <a:r>
              <a:t> If you named the file secret.yaml, you can use command line to create a secret file:</a:t>
            </a:r>
            <a:r>
              <a:rPr>
                <a:latin typeface="Courier New"/>
              </a:rPr>
              <a:t> oc create -f secret.yaml</a:t>
            </a:r>
            <a:r>
              <a:t> .</a:t>
            </a:r>
          </a:p>
        </p:txBody>
      </p:sp>
      <p:pic>
        <p:nvPicPr>
          <p:cNvPr id="4" name="Picture 3" descr="secret.png"/>
          <p:cNvPicPr>
            <a:picLocks noChangeAspect="1"/>
          </p:cNvPicPr>
          <p:nvPr/>
        </p:nvPicPr>
        <p:blipFill>
          <a:blip r:embed="rId3"/>
          <a:stretch>
            <a:fillRect/>
          </a:stretch>
        </p:blipFill>
        <p:spPr>
          <a:xfrm>
            <a:off x="374904" y="2487168"/>
            <a:ext cx="3705225" cy="19145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a:t>
            </a:r>
          </a:p>
        </p:txBody>
      </p:sp>
      <p:sp>
        <p:nvSpPr>
          <p:cNvPr id="3" name="Content Placeholder 2"/>
          <p:cNvSpPr>
            <a:spLocks noGrp="1"/>
          </p:cNvSpPr>
          <p:nvPr>
            <p:ph idx="1"/>
          </p:nvPr>
        </p:nvSpPr>
        <p:spPr/>
        <p:txBody>
          <a:bodyPr/>
          <a:lstStyle/>
          <a:p>
            <a:r>
              <a:t> Health Checks are a way to ensure that the applications are operating correctly.</a:t>
            </a:r>
          </a:p>
          <a:p>
            <a:r>
              <a:t> There are two types of health checks:</a:t>
            </a:r>
          </a:p>
          <a:p>
            <a:pPr lvl="1"/>
            <a:r>
              <a:t> A readiness probe checks if the application is able to handle requests.</a:t>
            </a:r>
          </a:p>
          <a:p>
            <a:pPr lvl="2"/>
            <a:r>
              <a:t> The application needs a route for the readiness probe to check it.</a:t>
            </a:r>
          </a:p>
          <a:p>
            <a:pPr lvl="2"/>
            <a:r>
              <a:t> If the readiness probe fails, the IP address to the services is removed.</a:t>
            </a:r>
          </a:p>
          <a:p>
            <a:pPr lvl="1"/>
            <a:r>
              <a:t> A liveness probe checks if a container is still running.</a:t>
            </a:r>
          </a:p>
          <a:p>
            <a:pPr lvl="2"/>
            <a:r>
              <a:t> If the liveness probe fails, it will automatically kill the container.</a:t>
            </a:r>
          </a:p>
          <a:p>
            <a:endParaRPr/>
          </a:p>
          <a:p>
            <a:endParaRPr/>
          </a:p>
          <a:p>
            <a:endParaRPr/>
          </a:p>
          <a:p>
            <a:endParaRPr/>
          </a:p>
          <a:p>
            <a:endParaRPr/>
          </a:p>
          <a:p>
            <a:endParaRPr/>
          </a:p>
          <a:p>
            <a:endParaRPr/>
          </a:p>
          <a:p>
            <a:endParaRPr/>
          </a:p>
          <a:p>
            <a:endParaRPr/>
          </a:p>
        </p:txBody>
      </p:sp>
      <p:pic>
        <p:nvPicPr>
          <p:cNvPr id="4" name="Picture 3" descr="healthcheck.jpg"/>
          <p:cNvPicPr>
            <a:picLocks noChangeAspect="1"/>
          </p:cNvPicPr>
          <p:nvPr/>
        </p:nvPicPr>
        <p:blipFill>
          <a:blip r:embed="rId3"/>
          <a:stretch>
            <a:fillRect/>
          </a:stretch>
        </p:blipFill>
        <p:spPr>
          <a:xfrm>
            <a:off x="3920042" y="4212600"/>
            <a:ext cx="3371340" cy="224404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Configuring Health Checks</a:t>
            </a:r>
          </a:p>
        </p:txBody>
      </p:sp>
      <p:sp>
        <p:nvSpPr>
          <p:cNvPr id="3" name="Content Placeholder 2"/>
          <p:cNvSpPr>
            <a:spLocks noGrp="1"/>
          </p:cNvSpPr>
          <p:nvPr>
            <p:ph idx="1"/>
          </p:nvPr>
        </p:nvSpPr>
        <p:spPr/>
        <p:txBody>
          <a:bodyPr/>
          <a:lstStyle/>
          <a:p>
            <a:r>
              <a:t> Health checks can be configured under the Web Console under deployment, or in CLI. For example:</a:t>
            </a:r>
          </a:p>
          <a:p>
            <a:endParaRPr/>
          </a:p>
          <a:p>
            <a:endParaRPr/>
          </a:p>
          <a:p>
            <a:r>
              <a:t> Set initial delay for health checks using the "oc set probe" command as in this example:</a:t>
            </a:r>
          </a:p>
          <a:p>
            <a:endParaRPr/>
          </a:p>
          <a:p>
            <a:endParaRPr/>
          </a:p>
        </p:txBody>
      </p:sp>
      <p:pic>
        <p:nvPicPr>
          <p:cNvPr id="4" name="Picture 3" descr="1.png"/>
          <p:cNvPicPr>
            <a:picLocks noChangeAspect="1"/>
          </p:cNvPicPr>
          <p:nvPr/>
        </p:nvPicPr>
        <p:blipFill>
          <a:blip r:embed="rId3"/>
          <a:stretch>
            <a:fillRect/>
          </a:stretch>
        </p:blipFill>
        <p:spPr>
          <a:xfrm>
            <a:off x="0" y="2487168"/>
            <a:ext cx="9144000" cy="452558"/>
          </a:xfrm>
          <a:prstGeom prst="rect">
            <a:avLst/>
          </a:prstGeom>
        </p:spPr>
      </p:pic>
      <p:pic>
        <p:nvPicPr>
          <p:cNvPr id="5" name="Picture 4" descr="1.png"/>
          <p:cNvPicPr>
            <a:picLocks noChangeAspect="1"/>
          </p:cNvPicPr>
          <p:nvPr/>
        </p:nvPicPr>
        <p:blipFill>
          <a:blip r:embed="rId4"/>
          <a:stretch>
            <a:fillRect/>
          </a:stretch>
        </p:blipFill>
        <p:spPr>
          <a:xfrm>
            <a:off x="-1" y="3803904"/>
            <a:ext cx="9144001" cy="45955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Thank you for completing "Openshift Part 2"</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End of Presentation</a:t>
            </a:r>
          </a:p>
        </p:txBody>
      </p:sp>
      <p:sp>
        <p:nvSpPr>
          <p:cNvPr id="3" name="Content Placeholder 2"/>
          <p:cNvSpPr>
            <a:spLocks noGrp="1"/>
          </p:cNvSpPr>
          <p:nvPr>
            <p:ph idx="1"/>
          </p:nvPr>
        </p:nvSpPr>
        <p:spPr/>
        <p:txBody>
          <a:bodyPr/>
          <a:lstStyle/>
          <a:p>
            <a:r>
              <a:t> You may now proceed to Openshift Lab 2.1.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Platform as a Service (Paas)</a:t>
            </a:r>
          </a:p>
        </p:txBody>
      </p:sp>
      <p:sp>
        <p:nvSpPr>
          <p:cNvPr id="3" name="Content Placeholder 2"/>
          <p:cNvSpPr>
            <a:spLocks noGrp="1"/>
          </p:cNvSpPr>
          <p:nvPr>
            <p:ph idx="1"/>
          </p:nvPr>
        </p:nvSpPr>
        <p:spPr/>
        <p:txBody>
          <a:bodyPr/>
          <a:lstStyle/>
          <a:p>
            <a:r>
              <a:t> PaaS is a type of cloud service which provides:</a:t>
            </a:r>
          </a:p>
          <a:p>
            <a:pPr lvl="1"/>
            <a:r>
              <a:t> Runtime</a:t>
            </a:r>
          </a:p>
          <a:p>
            <a:pPr lvl="1"/>
            <a:r>
              <a:t> Middleware</a:t>
            </a:r>
          </a:p>
          <a:p>
            <a:pPr lvl="1"/>
            <a:r>
              <a:t> Operating system</a:t>
            </a:r>
          </a:p>
          <a:p>
            <a:pPr lvl="1"/>
            <a:r>
              <a:t> Server and Server related hardware</a:t>
            </a:r>
          </a:p>
          <a:p>
            <a:pPr lvl="1"/>
            <a:r>
              <a:t> Virtualization</a:t>
            </a:r>
          </a:p>
          <a:p>
            <a:pPr lvl="1"/>
            <a:r>
              <a:t> Storage</a:t>
            </a:r>
          </a:p>
          <a:p>
            <a:pPr lvl="1"/>
            <a:r>
              <a:t> Networking.</a:t>
            </a:r>
          </a:p>
          <a:p>
            <a:r>
              <a:t> If you utilize a PaaS service you will need to provide the:</a:t>
            </a:r>
          </a:p>
          <a:p>
            <a:pPr lvl="1"/>
            <a:r>
              <a:t> Applications</a:t>
            </a:r>
          </a:p>
          <a:p>
            <a:pPr lvl="1"/>
            <a:r>
              <a:t> Data.</a:t>
            </a:r>
          </a:p>
          <a:p>
            <a:r>
              <a:t> Examples of PaaS include:</a:t>
            </a:r>
          </a:p>
          <a:p>
            <a:pPr lvl="1"/>
            <a:r>
              <a:t> Openshift, Heroku, Amazon Elastic Beanstalk, Google App Engine.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Complex Deployments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Openshift: Creating Complex Deployments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Openshift: Creating Complex Deployments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opendoorshift.png"/>
          <p:cNvPicPr>
            <a:picLocks noChangeAspect="1"/>
          </p:cNvPicPr>
          <p:nvPr/>
        </p:nvPicPr>
        <p:blipFill>
          <a:blip r:embed="rId3"/>
          <a:stretch>
            <a:fillRect/>
          </a:stretch>
        </p:blipFill>
        <p:spPr>
          <a:xfrm>
            <a:off x="746950" y="1272790"/>
            <a:ext cx="7735823" cy="518010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Scaling an Application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Scale an Application?</a:t>
            </a:r>
          </a:p>
        </p:txBody>
      </p:sp>
      <p:sp>
        <p:nvSpPr>
          <p:cNvPr id="3" name="Content Placeholder 2"/>
          <p:cNvSpPr>
            <a:spLocks noGrp="1"/>
          </p:cNvSpPr>
          <p:nvPr>
            <p:ph idx="1"/>
          </p:nvPr>
        </p:nvSpPr>
        <p:spPr/>
        <p:txBody>
          <a:bodyPr/>
          <a:lstStyle/>
          <a:p>
            <a:r>
              <a:t> For a web service, it is necessary to provide multiple copies of the application components so more than one user can use the application simultaneously.</a:t>
            </a:r>
          </a:p>
          <a:p>
            <a:r>
              <a:t> Scaling an application means to increase or decrease the replicas of the pods and resources based on the needed number.</a:t>
            </a:r>
          </a:p>
          <a:p>
            <a:r>
              <a:t> Openshift has features built-in which help you to automatically scale the application.</a:t>
            </a:r>
          </a:p>
          <a:p>
            <a:endParaRPr/>
          </a:p>
          <a:p>
            <a:endParaRPr/>
          </a:p>
          <a:p>
            <a:endParaRPr/>
          </a:p>
          <a:p>
            <a:endParaRPr/>
          </a:p>
          <a:p>
            <a:endParaRPr/>
          </a:p>
          <a:p>
            <a:endParaRPr/>
          </a:p>
          <a:p>
            <a:endParaRPr/>
          </a:p>
          <a:p>
            <a:endParaRPr/>
          </a:p>
          <a:p>
            <a:endParaRPr/>
          </a:p>
          <a:p>
            <a:endParaRPr/>
          </a:p>
          <a:p>
            <a:endParaRPr/>
          </a:p>
        </p:txBody>
      </p:sp>
      <p:pic>
        <p:nvPicPr>
          <p:cNvPr id="4" name="Picture 3" descr="scale.jpg"/>
          <p:cNvPicPr>
            <a:picLocks noChangeAspect="1"/>
          </p:cNvPicPr>
          <p:nvPr/>
        </p:nvPicPr>
        <p:blipFill>
          <a:blip r:embed="rId3"/>
          <a:stretch>
            <a:fillRect/>
          </a:stretch>
        </p:blipFill>
        <p:spPr>
          <a:xfrm>
            <a:off x="1971053" y="3534544"/>
            <a:ext cx="5287617" cy="297428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Pods and Replicas</a:t>
            </a:r>
          </a:p>
        </p:txBody>
      </p:sp>
      <p:sp>
        <p:nvSpPr>
          <p:cNvPr id="3" name="Content Placeholder 2"/>
          <p:cNvSpPr>
            <a:spLocks noGrp="1"/>
          </p:cNvSpPr>
          <p:nvPr>
            <p:ph idx="1"/>
          </p:nvPr>
        </p:nvSpPr>
        <p:spPr/>
        <p:txBody>
          <a:bodyPr/>
          <a:lstStyle/>
          <a:p>
            <a:r>
              <a:t> A pod is a Kubernetes subunit that consists of:</a:t>
            </a:r>
          </a:p>
          <a:p>
            <a:pPr lvl="1"/>
            <a:r>
              <a:t> one or more containers</a:t>
            </a:r>
          </a:p>
          <a:p>
            <a:pPr lvl="1"/>
            <a:r>
              <a:t> shared network and storage</a:t>
            </a:r>
          </a:p>
          <a:p>
            <a:pPr lvl="1"/>
            <a:r>
              <a:t> a single IP address and port space</a:t>
            </a:r>
          </a:p>
          <a:p>
            <a:pPr lvl="1"/>
            <a:r>
              <a:t> specifications of how to run the containers.</a:t>
            </a:r>
          </a:p>
          <a:p>
            <a:r>
              <a:t> A replica is multiple instances of the same type of pod.</a:t>
            </a:r>
          </a:p>
          <a:p>
            <a:endParaRPr/>
          </a:p>
          <a:p>
            <a:endParaRPr/>
          </a:p>
          <a:p>
            <a:endParaRPr/>
          </a:p>
          <a:p>
            <a:endParaRPr/>
          </a:p>
          <a:p>
            <a:endParaRPr/>
          </a:p>
          <a:p>
            <a:endParaRPr/>
          </a:p>
          <a:p>
            <a:endParaRPr/>
          </a:p>
          <a:p>
            <a:endParaRPr/>
          </a:p>
          <a:p>
            <a:endParaRPr/>
          </a:p>
          <a:p>
            <a:endParaRPr/>
          </a:p>
        </p:txBody>
      </p:sp>
      <p:pic>
        <p:nvPicPr>
          <p:cNvPr id="4" name="Picture 3" descr="pods.png"/>
          <p:cNvPicPr>
            <a:picLocks noChangeAspect="1"/>
          </p:cNvPicPr>
          <p:nvPr/>
        </p:nvPicPr>
        <p:blipFill>
          <a:blip r:embed="rId3"/>
          <a:stretch>
            <a:fillRect/>
          </a:stretch>
        </p:blipFill>
        <p:spPr>
          <a:xfrm>
            <a:off x="2322973" y="3366582"/>
            <a:ext cx="3054096" cy="305409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Services</a:t>
            </a:r>
          </a:p>
        </p:txBody>
      </p:sp>
      <p:sp>
        <p:nvSpPr>
          <p:cNvPr id="3" name="Content Placeholder 2"/>
          <p:cNvSpPr>
            <a:spLocks noGrp="1"/>
          </p:cNvSpPr>
          <p:nvPr>
            <p:ph idx="1"/>
          </p:nvPr>
        </p:nvSpPr>
        <p:spPr/>
        <p:txBody>
          <a:bodyPr/>
          <a:lstStyle/>
          <a:p>
            <a:r>
              <a:t> Although pods can be either running or not running, a service is always on and available.</a:t>
            </a:r>
          </a:p>
          <a:p>
            <a:r>
              <a:t> A service is a representation of all the replicas of a particular application or function.</a:t>
            </a:r>
          </a:p>
          <a:p>
            <a:r>
              <a:t> A service defines the operation of the pods and sets policies of when to access the pods.</a:t>
            </a:r>
          </a:p>
          <a:p>
            <a:r>
              <a:t> Each service is accessed by a single IP address.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Routes and Load Balancers</a:t>
            </a:r>
          </a:p>
        </p:txBody>
      </p:sp>
      <p:sp>
        <p:nvSpPr>
          <p:cNvPr id="3" name="Content Placeholder 2"/>
          <p:cNvSpPr>
            <a:spLocks noGrp="1"/>
          </p:cNvSpPr>
          <p:nvPr>
            <p:ph idx="1"/>
          </p:nvPr>
        </p:nvSpPr>
        <p:spPr/>
        <p:txBody>
          <a:bodyPr/>
          <a:lstStyle/>
          <a:p>
            <a:r>
              <a:t> A route provides an accessible web address to a particular service, so that it can be reached through the network or internet.</a:t>
            </a:r>
          </a:p>
          <a:p>
            <a:r>
              <a:t> Openshift has a software load balancer that is built-in to the routing layer of of the Openshift architecture.  It is the load balancer that maps out, provides, and controls the routes to the services.</a:t>
            </a:r>
          </a:p>
          <a:p>
            <a:r>
              <a:t> The load balancer is a key component which also helps to automatically scale your applications.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Replication Controllers</a:t>
            </a:r>
          </a:p>
        </p:txBody>
      </p:sp>
      <p:sp>
        <p:nvSpPr>
          <p:cNvPr id="3" name="Content Placeholder 2"/>
          <p:cNvSpPr>
            <a:spLocks noGrp="1"/>
          </p:cNvSpPr>
          <p:nvPr>
            <p:ph idx="1"/>
          </p:nvPr>
        </p:nvSpPr>
        <p:spPr/>
        <p:txBody>
          <a:bodyPr/>
          <a:lstStyle/>
          <a:p>
            <a:r>
              <a:t> A replication controller is a special type of pod which has the function of scaling the application by creating enough replicas of the needed application.</a:t>
            </a:r>
          </a:p>
          <a:p>
            <a:r>
              <a:t> A replication controller will automatically increase or control the number of replicas of the application based on the need.</a:t>
            </a:r>
          </a:p>
          <a:p>
            <a:r>
              <a:t> DeploymentConfig files contain the details of the replication controllers and number of replicas for the deployment.</a:t>
            </a:r>
          </a:p>
          <a:p>
            <a:r>
              <a:t> You can check for a list of replication controllers using the command below.</a:t>
            </a:r>
          </a:p>
          <a:p>
            <a:endParaRPr/>
          </a:p>
          <a:p>
            <a:endParaRPr/>
          </a:p>
        </p:txBody>
      </p:sp>
      <p:pic>
        <p:nvPicPr>
          <p:cNvPr id="4" name="Picture 3" descr="1.png"/>
          <p:cNvPicPr>
            <a:picLocks noChangeAspect="1"/>
          </p:cNvPicPr>
          <p:nvPr/>
        </p:nvPicPr>
        <p:blipFill>
          <a:blip r:embed="rId3"/>
          <a:stretch>
            <a:fillRect/>
          </a:stretch>
        </p:blipFill>
        <p:spPr>
          <a:xfrm>
            <a:off x="0" y="4133087"/>
            <a:ext cx="5130800" cy="4953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Stateless and Stateful Applications</a:t>
            </a:r>
          </a:p>
        </p:txBody>
      </p:sp>
      <p:sp>
        <p:nvSpPr>
          <p:cNvPr id="3" name="Content Placeholder 2"/>
          <p:cNvSpPr>
            <a:spLocks noGrp="1"/>
          </p:cNvSpPr>
          <p:nvPr>
            <p:ph idx="1"/>
          </p:nvPr>
        </p:nvSpPr>
        <p:spPr/>
        <p:txBody>
          <a:bodyPr/>
          <a:lstStyle/>
          <a:p>
            <a:r>
              <a:t> An application that is "stateless" is one that does not need to store data or access stored data other than the application itself.</a:t>
            </a:r>
          </a:p>
          <a:p>
            <a:r>
              <a:t> A "stateful" application stores an accesses data as part of its operations. Any application which utilizes a database would be a stateful application.</a:t>
            </a:r>
          </a:p>
          <a:p>
            <a:r>
              <a:t> If you are deploying only stateless applications, much of the scaling process of the application is automatic.</a:t>
            </a:r>
          </a:p>
          <a:p>
            <a:r>
              <a:t> If you deploy stateful applications then you will need to also provide persistent storage which is able to scale up and down with the usage of the application.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Software as a Service (SaaS)</a:t>
            </a:r>
          </a:p>
        </p:txBody>
      </p:sp>
      <p:sp>
        <p:nvSpPr>
          <p:cNvPr id="3" name="Content Placeholder 2"/>
          <p:cNvSpPr>
            <a:spLocks noGrp="1"/>
          </p:cNvSpPr>
          <p:nvPr>
            <p:ph idx="1"/>
          </p:nvPr>
        </p:nvSpPr>
        <p:spPr/>
        <p:txBody>
          <a:bodyPr/>
          <a:lstStyle/>
          <a:p>
            <a:r>
              <a:t> SaaS is a type of cloud service which provides:</a:t>
            </a:r>
          </a:p>
          <a:p>
            <a:pPr lvl="1"/>
            <a:r>
              <a:t> Application</a:t>
            </a:r>
          </a:p>
          <a:p>
            <a:pPr lvl="1"/>
            <a:r>
              <a:t> Data</a:t>
            </a:r>
          </a:p>
          <a:p>
            <a:pPr lvl="1"/>
            <a:r>
              <a:t> Runtime</a:t>
            </a:r>
          </a:p>
          <a:p>
            <a:pPr lvl="1"/>
            <a:r>
              <a:t> Middleware</a:t>
            </a:r>
          </a:p>
          <a:p>
            <a:pPr lvl="1"/>
            <a:r>
              <a:t> Operating System</a:t>
            </a:r>
          </a:p>
          <a:p>
            <a:pPr lvl="1"/>
            <a:r>
              <a:t> Server and Server related hardware</a:t>
            </a:r>
          </a:p>
          <a:p>
            <a:pPr lvl="1"/>
            <a:r>
              <a:t> Virtualization</a:t>
            </a:r>
          </a:p>
          <a:p>
            <a:pPr lvl="1"/>
            <a:r>
              <a:t> Storage</a:t>
            </a:r>
          </a:p>
          <a:p>
            <a:pPr lvl="1"/>
            <a:r>
              <a:t> Networking.</a:t>
            </a:r>
          </a:p>
          <a:p>
            <a:r>
              <a:t> This includes software which is available on a subscription basis and is centrally hosted.</a:t>
            </a:r>
          </a:p>
          <a:p>
            <a:r>
              <a:t> Examples of SaaS includes:</a:t>
            </a:r>
          </a:p>
          <a:p>
            <a:pPr lvl="1"/>
            <a:r>
              <a:t> Salesforce.com, Microsoft Office 365 cloud, Google Apps.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Scaling an Application by Editing the Deployment Configuration</a:t>
            </a:r>
          </a:p>
        </p:txBody>
      </p:sp>
      <p:sp>
        <p:nvSpPr>
          <p:cNvPr id="3" name="Content Placeholder 2"/>
          <p:cNvSpPr>
            <a:spLocks noGrp="1"/>
          </p:cNvSpPr>
          <p:nvPr>
            <p:ph idx="1"/>
          </p:nvPr>
        </p:nvSpPr>
        <p:spPr/>
        <p:txBody>
          <a:bodyPr/>
          <a:lstStyle/>
          <a:p>
            <a:r>
              <a:t> The deployment configuration contains details of the replication controllers. You can manually scale an application by simply editing the deployment configuration file.</a:t>
            </a:r>
          </a:p>
          <a:p>
            <a:endParaRPr/>
          </a:p>
          <a:p>
            <a:endParaRPr/>
          </a:p>
          <a:p>
            <a:endParaRPr/>
          </a:p>
          <a:p>
            <a:endParaRPr/>
          </a:p>
          <a:p>
            <a:endParaRPr/>
          </a:p>
          <a:p>
            <a:endParaRPr/>
          </a:p>
          <a:p>
            <a:endParaRPr/>
          </a:p>
          <a:p>
            <a:endParaRPr/>
          </a:p>
          <a:p>
            <a:endParaRPr/>
          </a:p>
          <a:p>
            <a:endParaRPr/>
          </a:p>
          <a:p>
            <a:endParaRPr/>
          </a:p>
        </p:txBody>
      </p:sp>
      <p:pic>
        <p:nvPicPr>
          <p:cNvPr id="4" name="Picture 3" descr="replicas.png"/>
          <p:cNvPicPr>
            <a:picLocks noChangeAspect="1"/>
          </p:cNvPicPr>
          <p:nvPr/>
        </p:nvPicPr>
        <p:blipFill>
          <a:blip r:embed="rId3"/>
          <a:stretch>
            <a:fillRect/>
          </a:stretch>
        </p:blipFill>
        <p:spPr>
          <a:xfrm>
            <a:off x="2433637" y="2768403"/>
            <a:ext cx="4362450" cy="34099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Changing Number of Replicas with the Web Console</a:t>
            </a:r>
          </a:p>
        </p:txBody>
      </p:sp>
      <p:sp>
        <p:nvSpPr>
          <p:cNvPr id="3" name="Content Placeholder 2"/>
          <p:cNvSpPr>
            <a:spLocks noGrp="1"/>
          </p:cNvSpPr>
          <p:nvPr>
            <p:ph idx="1"/>
          </p:nvPr>
        </p:nvSpPr>
        <p:spPr/>
        <p:txBody>
          <a:bodyPr/>
          <a:lstStyle/>
          <a:p>
            <a:r>
              <a:t> You can change the number of replicas using the web console.</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webreplica.png"/>
          <p:cNvPicPr>
            <a:picLocks noChangeAspect="1"/>
          </p:cNvPicPr>
          <p:nvPr/>
        </p:nvPicPr>
        <p:blipFill>
          <a:blip r:embed="rId3"/>
          <a:stretch>
            <a:fillRect/>
          </a:stretch>
        </p:blipFill>
        <p:spPr>
          <a:xfrm>
            <a:off x="2581391" y="2155824"/>
            <a:ext cx="4972050" cy="44958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Changing Number of Replicas</a:t>
            </a:r>
          </a:p>
        </p:txBody>
      </p:sp>
      <p:sp>
        <p:nvSpPr>
          <p:cNvPr id="3" name="Content Placeholder 2"/>
          <p:cNvSpPr>
            <a:spLocks noGrp="1"/>
          </p:cNvSpPr>
          <p:nvPr>
            <p:ph idx="1"/>
          </p:nvPr>
        </p:nvSpPr>
        <p:spPr/>
        <p:txBody>
          <a:bodyPr/>
          <a:lstStyle/>
          <a:p>
            <a:r>
              <a:t> How to change the number of replicas:</a:t>
            </a:r>
          </a:p>
          <a:p>
            <a:pPr lvl="1"/>
            <a:r>
              <a:t> You can scale an application up and down manually by simply changing the number of replicas in the DeploymentConfig file.</a:t>
            </a:r>
          </a:p>
          <a:p>
            <a:pPr lvl="1"/>
            <a:r>
              <a:t> You can also scale an application by changing the number of replicas the deployment configuration settings section on the web console.</a:t>
            </a:r>
          </a:p>
          <a:p>
            <a:pPr lvl="1"/>
            <a:r>
              <a:t> You can use the</a:t>
            </a:r>
            <a:r>
              <a:rPr>
                <a:latin typeface="Courier New"/>
              </a:rPr>
              <a:t> oc scale</a:t>
            </a:r>
            <a:r>
              <a:t> command in the CLI as in this example.</a:t>
            </a:r>
          </a:p>
          <a:p>
            <a:endParaRPr/>
          </a:p>
          <a:p>
            <a:endParaRPr/>
          </a:p>
        </p:txBody>
      </p:sp>
      <p:pic>
        <p:nvPicPr>
          <p:cNvPr id="4" name="Picture 3" descr="1.png"/>
          <p:cNvPicPr>
            <a:picLocks noChangeAspect="1"/>
          </p:cNvPicPr>
          <p:nvPr/>
        </p:nvPicPr>
        <p:blipFill>
          <a:blip r:embed="rId3"/>
          <a:stretch>
            <a:fillRect/>
          </a:stretch>
        </p:blipFill>
        <p:spPr>
          <a:xfrm>
            <a:off x="0" y="3803904"/>
            <a:ext cx="6654800" cy="4953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to Get Information about the Replication Controllers using the CLI</a:t>
            </a:r>
          </a:p>
        </p:txBody>
      </p:sp>
      <p:sp>
        <p:nvSpPr>
          <p:cNvPr id="3" name="Content Placeholder 2"/>
          <p:cNvSpPr>
            <a:spLocks noGrp="1"/>
          </p:cNvSpPr>
          <p:nvPr>
            <p:ph idx="1"/>
          </p:nvPr>
        </p:nvSpPr>
        <p:spPr/>
        <p:txBody>
          <a:bodyPr/>
          <a:lstStyle/>
          <a:p>
            <a:r>
              <a:t> Using CLI, you can refer to the replication controllers by "rc."</a:t>
            </a:r>
          </a:p>
          <a:p>
            <a:r>
              <a:t> Type the command:</a:t>
            </a:r>
            <a:r>
              <a:rPr>
                <a:latin typeface="Courier New"/>
              </a:rPr>
              <a:t> oc get rc</a:t>
            </a:r>
            <a:r>
              <a:t> to see the names of the replication controllers and the number of replicas running.</a:t>
            </a:r>
          </a:p>
          <a:p>
            <a:endParaRPr/>
          </a:p>
          <a:p>
            <a:endParaRPr/>
          </a:p>
          <a:p>
            <a:endParaRPr/>
          </a:p>
          <a:p>
            <a:endParaRPr/>
          </a:p>
          <a:p>
            <a:endParaRPr/>
          </a:p>
          <a:p>
            <a:endParaRPr/>
          </a:p>
          <a:p>
            <a:endParaRPr/>
          </a:p>
        </p:txBody>
      </p:sp>
      <p:pic>
        <p:nvPicPr>
          <p:cNvPr id="4" name="Picture 3" descr="ocscale.png"/>
          <p:cNvPicPr>
            <a:picLocks noChangeAspect="1"/>
          </p:cNvPicPr>
          <p:nvPr/>
        </p:nvPicPr>
        <p:blipFill>
          <a:blip r:embed="rId3"/>
          <a:stretch>
            <a:fillRect/>
          </a:stretch>
        </p:blipFill>
        <p:spPr>
          <a:xfrm>
            <a:off x="374904" y="2487168"/>
            <a:ext cx="4895850" cy="218122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Stateful Sets</a:t>
            </a:r>
          </a:p>
        </p:txBody>
      </p:sp>
      <p:sp>
        <p:nvSpPr>
          <p:cNvPr id="3" name="Content Placeholder 2"/>
          <p:cNvSpPr>
            <a:spLocks noGrp="1"/>
          </p:cNvSpPr>
          <p:nvPr>
            <p:ph idx="1"/>
          </p:nvPr>
        </p:nvSpPr>
        <p:spPr/>
        <p:txBody>
          <a:bodyPr/>
          <a:lstStyle/>
          <a:p>
            <a:r>
              <a:t> With Openshift, you can also scale stateful applications, such as applications which utlilize a database.</a:t>
            </a:r>
          </a:p>
          <a:p>
            <a:r>
              <a:t> Openshift refers to the stateful application pods as a "stateful set."</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sset.png"/>
          <p:cNvPicPr>
            <a:picLocks noChangeAspect="1"/>
          </p:cNvPicPr>
          <p:nvPr/>
        </p:nvPicPr>
        <p:blipFill>
          <a:blip r:embed="rId3"/>
          <a:stretch>
            <a:fillRect/>
          </a:stretch>
        </p:blipFill>
        <p:spPr>
          <a:xfrm>
            <a:off x="2425148" y="2662289"/>
            <a:ext cx="6197026" cy="398933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Autoscaling</a:t>
            </a:r>
          </a:p>
        </p:txBody>
      </p:sp>
      <p:sp>
        <p:nvSpPr>
          <p:cNvPr id="3" name="Content Placeholder 2"/>
          <p:cNvSpPr>
            <a:spLocks noGrp="1"/>
          </p:cNvSpPr>
          <p:nvPr>
            <p:ph idx="1"/>
          </p:nvPr>
        </p:nvSpPr>
        <p:spPr/>
        <p:txBody>
          <a:bodyPr/>
          <a:lstStyle/>
          <a:p>
            <a:r>
              <a:t> Openshift allows you to automatically scale the application by specifying the:</a:t>
            </a:r>
          </a:p>
          <a:p>
            <a:pPr lvl="1"/>
            <a:r>
              <a:t> Minimum number of pods</a:t>
            </a:r>
          </a:p>
          <a:p>
            <a:pPr lvl="1"/>
            <a:r>
              <a:t> Maximum number of pods</a:t>
            </a:r>
          </a:p>
          <a:p>
            <a:pPr lvl="1"/>
            <a:r>
              <a:t> Maximum percentage of server CPU usage that you would like to use.</a:t>
            </a:r>
          </a:p>
          <a:p>
            <a:r>
              <a:t> You can set easily set up autoscaling in the deployment section of the web console.</a:t>
            </a:r>
          </a:p>
          <a:p>
            <a:r>
              <a:t> You can also use the</a:t>
            </a:r>
            <a:r>
              <a:rPr>
                <a:latin typeface="Courier New"/>
              </a:rPr>
              <a:t> oc autoscale</a:t>
            </a:r>
            <a:r>
              <a:t> command like in the following example.</a:t>
            </a:r>
          </a:p>
          <a:p>
            <a:endParaRPr/>
          </a:p>
          <a:p>
            <a:endParaRPr/>
          </a:p>
          <a:p>
            <a:endParaRPr/>
          </a:p>
          <a:p>
            <a:endParaRPr/>
          </a:p>
          <a:p>
            <a:endParaRPr/>
          </a:p>
          <a:p>
            <a:endParaRPr/>
          </a:p>
          <a:p>
            <a:endParaRPr/>
          </a:p>
          <a:p>
            <a:endParaRPr/>
          </a:p>
        </p:txBody>
      </p:sp>
      <p:pic>
        <p:nvPicPr>
          <p:cNvPr id="4" name="Picture 3" descr="autoscale.png"/>
          <p:cNvPicPr>
            <a:picLocks noChangeAspect="1"/>
          </p:cNvPicPr>
          <p:nvPr/>
        </p:nvPicPr>
        <p:blipFill>
          <a:blip r:embed="rId3"/>
          <a:stretch>
            <a:fillRect/>
          </a:stretch>
        </p:blipFill>
        <p:spPr>
          <a:xfrm>
            <a:off x="374904" y="3803904"/>
            <a:ext cx="8582025" cy="23050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Clustering an Application</a:t>
            </a:r>
          </a:p>
        </p:txBody>
      </p:sp>
      <p:sp>
        <p:nvSpPr>
          <p:cNvPr id="3" name="Content Placeholder 2"/>
          <p:cNvSpPr>
            <a:spLocks noGrp="1"/>
          </p:cNvSpPr>
          <p:nvPr>
            <p:ph idx="1"/>
          </p:nvPr>
        </p:nvSpPr>
        <p:spPr/>
        <p:txBody>
          <a:bodyPr/>
          <a:lstStyle/>
          <a:p>
            <a:r>
              <a:t> A cluster is defined as a group of servers connected together which share their resources to act as one functional unit.</a:t>
            </a:r>
          </a:p>
          <a:p>
            <a:r>
              <a:t> Your cluster in Openshift would be the largest functional unit consisting of a Master node, other nodes, storage, as well as routing layer.</a:t>
            </a:r>
          </a:p>
          <a:p>
            <a:r>
              <a:t> Clustering is when a group of applications or servers need to interact with a single database.  When there are many users and many replicas of a pod, this needs to be done efficiently.</a:t>
            </a:r>
          </a:p>
          <a:p>
            <a:endParaRPr/>
          </a:p>
          <a:p>
            <a:endParaRPr/>
          </a:p>
          <a:p>
            <a:endParaRPr/>
          </a:p>
          <a:p>
            <a:endParaRPr/>
          </a:p>
          <a:p>
            <a:endParaRPr/>
          </a:p>
          <a:p>
            <a:endParaRPr/>
          </a:p>
          <a:p>
            <a:endParaRPr/>
          </a:p>
          <a:p>
            <a:endParaRPr/>
          </a:p>
          <a:p>
            <a:endParaRPr/>
          </a:p>
        </p:txBody>
      </p:sp>
      <p:pic>
        <p:nvPicPr>
          <p:cNvPr id="4" name="Picture 3" descr="grapes.jpg"/>
          <p:cNvPicPr>
            <a:picLocks noChangeAspect="1"/>
          </p:cNvPicPr>
          <p:nvPr/>
        </p:nvPicPr>
        <p:blipFill>
          <a:blip r:embed="rId3"/>
          <a:stretch>
            <a:fillRect/>
          </a:stretch>
        </p:blipFill>
        <p:spPr>
          <a:xfrm>
            <a:off x="4330678" y="3695765"/>
            <a:ext cx="3999871" cy="2724912"/>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Configuring Pods</a:t>
            </a:r>
          </a:p>
        </p:txBody>
      </p:sp>
      <p:sp>
        <p:nvSpPr>
          <p:cNvPr id="3" name="Content Placeholder 2"/>
          <p:cNvSpPr>
            <a:spLocks noGrp="1"/>
          </p:cNvSpPr>
          <p:nvPr>
            <p:ph idx="1"/>
          </p:nvPr>
        </p:nvSpPr>
        <p:spPr/>
        <p:txBody>
          <a:bodyPr/>
          <a:lstStyle/>
          <a:p>
            <a:r>
              <a:t> In Openshift, the pods have object definition files that can be edited and modified to configure the functioning of the pod.</a:t>
            </a:r>
          </a:p>
          <a:p>
            <a:r>
              <a:t> The pod object definition file contains various settings and specifications including:</a:t>
            </a:r>
          </a:p>
          <a:p>
            <a:pPr lvl="1"/>
            <a:r>
              <a:t> Network Information such as the IP address and ports</a:t>
            </a:r>
          </a:p>
          <a:p>
            <a:pPr lvl="1"/>
            <a:r>
              <a:t> Resources allocated to the pod</a:t>
            </a:r>
          </a:p>
          <a:p>
            <a:pPr lvl="1"/>
            <a:r>
              <a:t> Names of containers</a:t>
            </a:r>
          </a:p>
          <a:p>
            <a:pPr lvl="1"/>
            <a:r>
              <a:t> PVC and volumes allocated to the pod</a:t>
            </a:r>
          </a:p>
          <a:p>
            <a:pPr lvl="1"/>
            <a:r>
              <a:t> Replication controller specifics</a:t>
            </a:r>
          </a:p>
          <a:p>
            <a:pPr lvl="1"/>
            <a:r>
              <a:t> Name of the pod scheduler policy</a:t>
            </a:r>
          </a:p>
          <a:p>
            <a:pPr lvl="1"/>
            <a:r>
              <a:t> Pod restart policy.</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Pod Scheduling</a:t>
            </a:r>
          </a:p>
        </p:txBody>
      </p:sp>
      <p:sp>
        <p:nvSpPr>
          <p:cNvPr id="3" name="Content Placeholder 2"/>
          <p:cNvSpPr>
            <a:spLocks noGrp="1"/>
          </p:cNvSpPr>
          <p:nvPr>
            <p:ph idx="1"/>
          </p:nvPr>
        </p:nvSpPr>
        <p:spPr/>
        <p:txBody>
          <a:bodyPr/>
          <a:lstStyle/>
          <a:p>
            <a:r>
              <a:t> Policies for the operation of pods are specified in a default pod schedule file which is automatically deployed.</a:t>
            </a:r>
          </a:p>
          <a:p>
            <a:r>
              <a:t> Each pod object definition file will refer to the name of the scheduler being used to determine these policies.</a:t>
            </a:r>
          </a:p>
          <a:p>
            <a:r>
              <a:t> You can create custom .yaml file which has different policies and priorities for the operation of the pods.   This is called a custom scheduler.</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Pod Restart Policy</a:t>
            </a:r>
          </a:p>
        </p:txBody>
      </p:sp>
      <p:sp>
        <p:nvSpPr>
          <p:cNvPr id="3" name="Content Placeholder 2"/>
          <p:cNvSpPr>
            <a:spLocks noGrp="1"/>
          </p:cNvSpPr>
          <p:nvPr>
            <p:ph idx="1"/>
          </p:nvPr>
        </p:nvSpPr>
        <p:spPr/>
        <p:txBody>
          <a:bodyPr/>
          <a:lstStyle/>
          <a:p>
            <a:r>
              <a:t> The pod object definition file specifies the pod restart policy. By simply editing the pod object definition file, you can configure each pod to restart based on three options.</a:t>
            </a:r>
          </a:p>
          <a:p>
            <a:pPr lvl="1"/>
            <a:r>
              <a:t> Always - continuously tries to restart a container in a pod which has successfully exited.</a:t>
            </a:r>
          </a:p>
          <a:p>
            <a:pPr lvl="1"/>
            <a:r>
              <a:t> On Failure - tries to restart a container in a pod which had failed to start for up to 5 minutes.</a:t>
            </a:r>
          </a:p>
          <a:p>
            <a:pPr lvl="1"/>
            <a:r>
              <a:t> Never - does not try to restart a container on a pod whether it exited successfully or failed to start.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356</TotalTime>
  <Words>5711</Words>
  <Application>Microsoft Macintosh PowerPoint</Application>
  <PresentationFormat>On-screen Show (4:3)</PresentationFormat>
  <Paragraphs>1150</Paragraphs>
  <Slides>125</Slides>
  <Notes>99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125</vt:i4>
      </vt:variant>
    </vt:vector>
  </HeadingPairs>
  <TitlesOfParts>
    <vt:vector size="135" baseType="lpstr">
      <vt:lpstr>ＭＳ Ｐゴシック</vt:lpstr>
      <vt:lpstr>Arial</vt:lpstr>
      <vt:lpstr>Arial Black</vt:lpstr>
      <vt:lpstr>Arial Bold</vt:lpstr>
      <vt:lpstr>Calibri</vt:lpstr>
      <vt:lpstr>Courier New</vt:lpstr>
      <vt:lpstr>Osaka</vt:lpstr>
      <vt:lpstr>Segoe UI</vt:lpstr>
      <vt:lpstr>Optum Standard 2017</vt:lpstr>
      <vt:lpstr>TEKsystems_2012</vt:lpstr>
      <vt:lpstr>Openshift</vt:lpstr>
      <vt:lpstr>Openshift Intro</vt:lpstr>
      <vt:lpstr>An Introduction to Openshift</vt:lpstr>
      <vt:lpstr>What is Openshift?</vt:lpstr>
      <vt:lpstr>What is Openshift?</vt:lpstr>
      <vt:lpstr>Types of Cloud Services:</vt:lpstr>
      <vt:lpstr>Infrastructure as a Service (IaaS)</vt:lpstr>
      <vt:lpstr>Platform as a Service (Paas)</vt:lpstr>
      <vt:lpstr>Software as a Service (SaaS)</vt:lpstr>
      <vt:lpstr>What is a Container?</vt:lpstr>
      <vt:lpstr>Docker, Kubernetes, and Openshift</vt:lpstr>
      <vt:lpstr>What is Docker and How is It Different Than Openshift?</vt:lpstr>
      <vt:lpstr>What is Kubernetes and How is It Different Than Openshift?</vt:lpstr>
      <vt:lpstr>Openshift Services</vt:lpstr>
      <vt:lpstr>Types of Services Which Openshift offers:</vt:lpstr>
      <vt:lpstr>Openshift Online</vt:lpstr>
      <vt:lpstr>Prerequisites to Running Openshift Online and Openshift Dedicated</vt:lpstr>
      <vt:lpstr>Openshift Dedicated</vt:lpstr>
      <vt:lpstr>Openshift Container Platform</vt:lpstr>
      <vt:lpstr>Host Requirements for Openshift Container Platform</vt:lpstr>
      <vt:lpstr>Openshift Features</vt:lpstr>
      <vt:lpstr>Support for Many Types of Technologies &amp; Languages</vt:lpstr>
      <vt:lpstr>View of Technologies Supported by Openshift Online</vt:lpstr>
      <vt:lpstr>Many Different Tools and Templates Available</vt:lpstr>
      <vt:lpstr>Web Console for Openshift Online</vt:lpstr>
      <vt:lpstr>Command Line Interface for OpenShift</vt:lpstr>
      <vt:lpstr>Easily Update Your Changes Using a "git push" Command</vt:lpstr>
      <vt:lpstr>Tools available to easily deploy, monitor, and manage applications</vt:lpstr>
      <vt:lpstr>Openshift Reviews</vt:lpstr>
      <vt:lpstr>Openshift Reviews</vt:lpstr>
      <vt:lpstr>Openshift Architecture</vt:lpstr>
      <vt:lpstr>What Services Does Openshift Container Platform Provide?</vt:lpstr>
      <vt:lpstr>Infrastructure Components of Openshift Container Platform</vt:lpstr>
      <vt:lpstr>Diagram of Openshift Container Platform infrastructure</vt:lpstr>
      <vt:lpstr>Source to Image</vt:lpstr>
      <vt:lpstr>Preview of Openshift Web Console</vt:lpstr>
      <vt:lpstr>Languages Catalog</vt:lpstr>
      <vt:lpstr>Database Catalog</vt:lpstr>
      <vt:lpstr>Middleware Catalog</vt:lpstr>
      <vt:lpstr>CI/CD Catalog</vt:lpstr>
      <vt:lpstr>Web Console Project View</vt:lpstr>
      <vt:lpstr>Thank You for Completing "An Introduction to Openshift."</vt:lpstr>
      <vt:lpstr>End of Presentation</vt:lpstr>
      <vt:lpstr>Deploying and Managing Applicattions</vt:lpstr>
      <vt:lpstr>Openshift: Deploying and Managing Applications</vt:lpstr>
      <vt:lpstr>Openshift: Deploying and Managing Applications</vt:lpstr>
      <vt:lpstr>Meet the Command Line Interface (CLI)</vt:lpstr>
      <vt:lpstr>Introduction to Command Line Interface (CLI)</vt:lpstr>
      <vt:lpstr>Login and Logout using CLI</vt:lpstr>
      <vt:lpstr>Using the Help Command to Get Help from CLI</vt:lpstr>
      <vt:lpstr>Managing Projects with Openshift CLI</vt:lpstr>
      <vt:lpstr>Deploying an Application in OpenShift</vt:lpstr>
      <vt:lpstr>Options for Sources of Applications</vt:lpstr>
      <vt:lpstr>Languages and Resources Available in Openshift</vt:lpstr>
      <vt:lpstr>Supported Frameworks and Databases</vt:lpstr>
      <vt:lpstr>Also Supported:</vt:lpstr>
      <vt:lpstr>Creating an Application from Source Code with Web Console</vt:lpstr>
      <vt:lpstr>Creating an Application from Source Code with CLI</vt:lpstr>
      <vt:lpstr>Pipeline Builds</vt:lpstr>
      <vt:lpstr>Automatic Detection</vt:lpstr>
      <vt:lpstr>Create an Application Using a Template</vt:lpstr>
      <vt:lpstr>Create an Application Using a Container Image</vt:lpstr>
      <vt:lpstr>Defining Environmental Variables</vt:lpstr>
      <vt:lpstr>Checking the Status</vt:lpstr>
      <vt:lpstr>Configuring an Application</vt:lpstr>
      <vt:lpstr>Configuring Routes</vt:lpstr>
      <vt:lpstr>Automatic Builds</vt:lpstr>
      <vt:lpstr>Webhooks</vt:lpstr>
      <vt:lpstr>Git Push</vt:lpstr>
      <vt:lpstr>BuildConfig files</vt:lpstr>
      <vt:lpstr>About BuildConfig files</vt:lpstr>
      <vt:lpstr>DeploymentConfig files</vt:lpstr>
      <vt:lpstr>Persistent Volume and Persistent Volume Claims</vt:lpstr>
      <vt:lpstr>Secrets</vt:lpstr>
      <vt:lpstr>Creating a Secret</vt:lpstr>
      <vt:lpstr>Health Checks</vt:lpstr>
      <vt:lpstr>Configuring Health Checks</vt:lpstr>
      <vt:lpstr>Thank you for completing "Openshift Part 2"</vt:lpstr>
      <vt:lpstr>End of Presentation</vt:lpstr>
      <vt:lpstr>Complex Deployments</vt:lpstr>
      <vt:lpstr>Openshift: Creating Complex Deployments</vt:lpstr>
      <vt:lpstr>Openshift: Creating Complex Deployments</vt:lpstr>
      <vt:lpstr>Scaling an Application</vt:lpstr>
      <vt:lpstr>Why Scale an Application?</vt:lpstr>
      <vt:lpstr>Pods and Replicas</vt:lpstr>
      <vt:lpstr>Services</vt:lpstr>
      <vt:lpstr>Routes and Load Balancers</vt:lpstr>
      <vt:lpstr>Replication Controllers</vt:lpstr>
      <vt:lpstr>Stateless and Stateful Applications</vt:lpstr>
      <vt:lpstr>Scaling an Application by Editing the Deployment Configuration</vt:lpstr>
      <vt:lpstr>Changing Number of Replicas with the Web Console</vt:lpstr>
      <vt:lpstr>Changing Number of Replicas</vt:lpstr>
      <vt:lpstr>How to Get Information about the Replication Controllers using the CLI</vt:lpstr>
      <vt:lpstr>Stateful Sets</vt:lpstr>
      <vt:lpstr>Autoscaling</vt:lpstr>
      <vt:lpstr>Clustering an Application</vt:lpstr>
      <vt:lpstr>Configuring Pods</vt:lpstr>
      <vt:lpstr>Pod Scheduling</vt:lpstr>
      <vt:lpstr>Pod Restart Policy</vt:lpstr>
      <vt:lpstr>Routes in OpenShift</vt:lpstr>
      <vt:lpstr>Routers in Openshift</vt:lpstr>
      <vt:lpstr>Thank you for completing "Openshift Part 3"</vt:lpstr>
      <vt:lpstr>End of Presentation</vt:lpstr>
      <vt:lpstr>Troubleshooting Applications</vt:lpstr>
      <vt:lpstr>Openshift: Troubleshooting Applications</vt:lpstr>
      <vt:lpstr>Openshift: Troubleshooting Applications</vt:lpstr>
      <vt:lpstr>Resources Available for Support</vt:lpstr>
      <vt:lpstr>Openshift Technical Support Available offered by Red Hat®</vt:lpstr>
      <vt:lpstr>Cluster Administration</vt:lpstr>
      <vt:lpstr>Networking Support</vt:lpstr>
      <vt:lpstr>Openshift has Extensive Documentation Available Online</vt:lpstr>
      <vt:lpstr>Openshift Documentation has Many Helpful Tutorials and Links</vt:lpstr>
      <vt:lpstr>Openshift CLI Reference Documentation</vt:lpstr>
      <vt:lpstr>Openshift Github Repository</vt:lpstr>
      <vt:lpstr>Openshift in Action</vt:lpstr>
      <vt:lpstr>Debugging an Application with Openshift</vt:lpstr>
      <vt:lpstr>Debugging using the Openshift CLI</vt:lpstr>
      <vt:lpstr>Open a Command Shell into a Container</vt:lpstr>
      <vt:lpstr>Debug using Eclipse</vt:lpstr>
      <vt:lpstr>Viewing Logs in OpenShift</vt:lpstr>
      <vt:lpstr>Viewing Logs using the Web Console</vt:lpstr>
      <vt:lpstr>A View of a Log from the Web Console</vt:lpstr>
      <vt:lpstr>Viewing Events</vt:lpstr>
      <vt:lpstr>Thank you for completing "Openshift Part 4."</vt:lpstr>
      <vt:lpstr>End of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Timothy Fox</cp:lastModifiedBy>
  <cp:revision>57</cp:revision>
  <dcterms:created xsi:type="dcterms:W3CDTF">2017-05-18T19:46:44Z</dcterms:created>
  <dcterms:modified xsi:type="dcterms:W3CDTF">2018-06-25T11:10:53Z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